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Lst>
  <p:sldSz cy="5143500" cx="9144000"/>
  <p:notesSz cx="6858000" cy="9144000"/>
  <p:embeddedFontLst>
    <p:embeddedFont>
      <p:font typeface="Raleway"/>
      <p:regular r:id="rId87"/>
      <p:bold r:id="rId88"/>
      <p:italic r:id="rId89"/>
      <p:boldItalic r:id="rId90"/>
    </p:embeddedFont>
    <p:embeddedFont>
      <p:font typeface="Nunito"/>
      <p:regular r:id="rId91"/>
      <p:bold r:id="rId92"/>
      <p:italic r:id="rId93"/>
      <p:boldItalic r:id="rId94"/>
    </p:embeddedFont>
    <p:embeddedFont>
      <p:font typeface="Lato"/>
      <p:regular r:id="rId95"/>
      <p:bold r:id="rId96"/>
      <p:italic r:id="rId97"/>
      <p:boldItalic r:id="rId98"/>
    </p:embeddedFont>
    <p:embeddedFont>
      <p:font typeface="Roboto Mono"/>
      <p:regular r:id="rId99"/>
      <p:bold r:id="rId100"/>
      <p:italic r:id="rId101"/>
      <p:boldItalic r:id="rId10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2" Type="http://schemas.openxmlformats.org/officeDocument/2006/relationships/font" Target="fonts/RobotoMono-boldItalic.fntdata"/><Relationship Id="rId101" Type="http://schemas.openxmlformats.org/officeDocument/2006/relationships/font" Target="fonts/RobotoMono-italic.fntdata"/><Relationship Id="rId100" Type="http://schemas.openxmlformats.org/officeDocument/2006/relationships/font" Target="fonts/RobotoMono-bold.fnt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font" Target="fonts/Lato-regular.fntdata"/><Relationship Id="rId94" Type="http://schemas.openxmlformats.org/officeDocument/2006/relationships/font" Target="fonts/Nunito-boldItalic.fntdata"/><Relationship Id="rId97" Type="http://schemas.openxmlformats.org/officeDocument/2006/relationships/font" Target="fonts/Lato-italic.fntdata"/><Relationship Id="rId96" Type="http://schemas.openxmlformats.org/officeDocument/2006/relationships/font" Target="fonts/Lato-bold.fntdata"/><Relationship Id="rId11" Type="http://schemas.openxmlformats.org/officeDocument/2006/relationships/slide" Target="slides/slide6.xml"/><Relationship Id="rId99" Type="http://schemas.openxmlformats.org/officeDocument/2006/relationships/font" Target="fonts/RobotoMono-regular.fntdata"/><Relationship Id="rId10" Type="http://schemas.openxmlformats.org/officeDocument/2006/relationships/slide" Target="slides/slide5.xml"/><Relationship Id="rId98" Type="http://schemas.openxmlformats.org/officeDocument/2006/relationships/font" Target="fonts/Lato-boldItalic.fntdata"/><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font" Target="fonts/Nunito-regular.fntdata"/><Relationship Id="rId90" Type="http://schemas.openxmlformats.org/officeDocument/2006/relationships/font" Target="fonts/Raleway-boldItalic.fntdata"/><Relationship Id="rId93" Type="http://schemas.openxmlformats.org/officeDocument/2006/relationships/font" Target="fonts/Nunito-italic.fntdata"/><Relationship Id="rId92" Type="http://schemas.openxmlformats.org/officeDocument/2006/relationships/font" Target="fonts/Nunito-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font" Target="fonts/Raleway-bold.fntdata"/><Relationship Id="rId87" Type="http://schemas.openxmlformats.org/officeDocument/2006/relationships/font" Target="fonts/Raleway-regular.fntdata"/><Relationship Id="rId89" Type="http://schemas.openxmlformats.org/officeDocument/2006/relationships/font" Target="fonts/Raleway-italic.fntdata"/><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c6fa3c898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6fa3c8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9d83e603f2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9d83e603f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9d83e603f2_0_1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9d83e603f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9d83e603f2_0_2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9d83e603f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9d83e603f2_0_2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9d83e603f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090eb532ab_0_1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090eb532a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090eb532ab_0_2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090eb532a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090eb532ab_0_2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090eb532a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090eb532ab_0_3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090eb532a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090eb532ab_0_3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090eb532ab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090eb532ab_0_4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090eb532ab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c6fa3c898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c6fa3c89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090eb532ab_0_3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090eb532ab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090eb532ab_0_4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090eb532ab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090eb532ab_0_5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090eb532ab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9d83e603f2_0_4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9d83e603f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9d83e603f2_0_3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9d83e603f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9d83e603f2_0_3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9d83e603f2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090eb532ab_0_5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090eb532ab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090eb532ab_0_6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090eb532ab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9d83e603f2_0_4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9d83e603f2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090eb532ab_0_6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090eb532ab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8bbddbd4a9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8bbddbd4a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9d83e603f2_0_5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9d83e603f2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090eb532ab_0_6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090eb532ab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9d83e603f2_0_5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9d83e603f2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090eb532ab_0_8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090eb532ab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090eb532ab_0_7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090eb532ab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090eb532ab_0_7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090eb532ab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090eb532ab_0_8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090eb532ab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0c6e2f972a_0_6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0c6e2f972a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090eb532ab_0_9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090eb532ab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090eb532ab_0_9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090eb532ab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8388229908_0_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838822990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090eb532ab_0_9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090eb532ab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090eb532ab_0_10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090eb532ab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090eb532ab_0_10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090eb532ab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090eb532ab_0_11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090eb532ab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090eb532ab_0_11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090eb532ab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090eb532ab_0_12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090eb532ab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090eb532ab_0_12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090eb532ab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090eb532ab_0_13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090eb532ab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090eb532ab_0_13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090eb532ab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090eb532ab_0_14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090eb532ab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090eb532ab_0_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090eb532a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090eb532ab_0_14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090eb532ab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090eb532ab_0_14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2090eb532ab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090eb532ab_0_15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090eb532ab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0c6e2f972a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0c6e2f972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0c6e2f972a_0_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20c6e2f972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0c6e2f972a_0_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0c6e2f972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0c6e2f972a_0_1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20c6e2f972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0c6e2f972a_0_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0c6e2f972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0c6e2f972a_0_2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20c6e2f972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0c6e2f972a_0_2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20c6e2f972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090eb532ab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090eb532a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0c6e2f972a_0_2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20c6e2f972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0c6e2f972a_0_3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0c6e2f972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0c6e2f972a_0_3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20c6e2f972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0c6e2f972a_0_4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20c6e2f972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0c6e2f972a_0_4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20c6e2f972a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0c6e2f972a_0_5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20c6e2f972a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20c6e2f972a_0_6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20c6e2f972a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12669c18a3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212669c18a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12669c18a3_0_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212669c18a3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12669c18a3_0_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212669c18a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090eb532ab_0_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090eb532ab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12669c18a3_0_1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212669c18a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12669c18a3_0_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212669c18a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12669c18a3_0_2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212669c18a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12669c18a3_0_2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212669c18a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12669c18a3_0_2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212669c18a3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12669c18a3_0_3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212669c18a3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212669c18a3_0_3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212669c18a3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12669c18a3_0_4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212669c18a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212669c18a3_0_4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212669c18a3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12669c18a3_0_4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212669c18a3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9d83e603f2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9d83e603f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12669c18a3_0_5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212669c18a3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212669c18a3_0_5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212669c18a3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9d83e603f2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9d83e603f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hyperlink" Target="https://open-meteo.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hyperlink" Target="https://api.open-meteo.com/v1/forecast?latitude=44.84&amp;longitude=11.62&amp;current_weather=tru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0.xml"/><Relationship Id="rId3" Type="http://schemas.openxmlformats.org/officeDocument/2006/relationships/hyperlink" Target="https://www.postman.com/shivapoudel/workspace/api-collections/documentation/15735736-cc214b9d-7d58-473a-811a-8282d173bd4f" TargetMode="External"/><Relationship Id="rId4" Type="http://schemas.openxmlformats.org/officeDocument/2006/relationships/hyperlink" Target="http://woocommerce.github.io/woocommerce-rest-api-docs/?php#list-all-customers"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Web service</a:t>
            </a:r>
            <a:endParaRPr/>
          </a:p>
          <a:p>
            <a:pPr indent="0" lvl="0" marL="0" rtl="0" algn="l">
              <a:lnSpc>
                <a:spcPct val="115000"/>
              </a:lnSpc>
              <a:spcBef>
                <a:spcPts val="0"/>
              </a:spcBef>
              <a:spcAft>
                <a:spcPts val="1500"/>
              </a:spcAft>
              <a:buClr>
                <a:schemeClr val="dk2"/>
              </a:buClr>
              <a:buSzPts val="1100"/>
              <a:buFont typeface="Arial"/>
              <a:buNone/>
            </a:pPr>
            <a:r>
              <a:rPr b="0" lang="it" sz="1200">
                <a:solidFill>
                  <a:srgbClr val="374151"/>
                </a:solidFill>
                <a:latin typeface="Verdana"/>
                <a:ea typeface="Verdana"/>
                <a:cs typeface="Verdana"/>
                <a:sym typeface="Verdana"/>
              </a:rPr>
              <a:t>SOAP, REST e API</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it"/>
              <a:t>Franco Incandela 2025</a:t>
            </a:r>
            <a:endParaRPr/>
          </a:p>
        </p:txBody>
      </p:sp>
      <p:pic>
        <p:nvPicPr>
          <p:cNvPr id="74" name="Google Shape;74;p13"/>
          <p:cNvPicPr preferRelativeResize="0"/>
          <p:nvPr/>
        </p:nvPicPr>
        <p:blipFill>
          <a:blip r:embed="rId3">
            <a:alphaModFix/>
          </a:blip>
          <a:stretch>
            <a:fillRect/>
          </a:stretch>
        </p:blipFill>
        <p:spPr>
          <a:xfrm>
            <a:off x="6265925" y="3590049"/>
            <a:ext cx="1807701" cy="997676"/>
          </a:xfrm>
          <a:prstGeom prst="rect">
            <a:avLst/>
          </a:prstGeom>
          <a:noFill/>
          <a:ln>
            <a:noFill/>
          </a:ln>
        </p:spPr>
      </p:pic>
      <p:pic>
        <p:nvPicPr>
          <p:cNvPr id="75" name="Google Shape;75;p13"/>
          <p:cNvPicPr preferRelativeResize="0"/>
          <p:nvPr/>
        </p:nvPicPr>
        <p:blipFill>
          <a:blip r:embed="rId4">
            <a:alphaModFix/>
          </a:blip>
          <a:stretch>
            <a:fillRect/>
          </a:stretch>
        </p:blipFill>
        <p:spPr>
          <a:xfrm>
            <a:off x="2942100" y="3290800"/>
            <a:ext cx="1419225" cy="666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0"/>
              </a:spcAft>
              <a:buNone/>
            </a:pPr>
            <a:r>
              <a:rPr lang="it" sz="1300">
                <a:latin typeface="Arial"/>
                <a:ea typeface="Arial"/>
                <a:cs typeface="Arial"/>
                <a:sym typeface="Arial"/>
              </a:rPr>
              <a:t>Localizzazione di funzionalità richieste</a:t>
            </a:r>
            <a:endParaRPr sz="1300">
              <a:latin typeface="Arial"/>
              <a:ea typeface="Arial"/>
              <a:cs typeface="Arial"/>
              <a:sym typeface="Arial"/>
            </a:endParaRPr>
          </a:p>
          <a:p>
            <a:pPr indent="0" lvl="0" marL="0" rtl="0" algn="l">
              <a:lnSpc>
                <a:spcPct val="115000"/>
              </a:lnSpc>
              <a:spcBef>
                <a:spcPts val="1200"/>
              </a:spcBef>
              <a:spcAft>
                <a:spcPts val="0"/>
              </a:spcAft>
              <a:buNone/>
            </a:pPr>
            <a:r>
              <a:rPr b="0" lang="it" sz="1100">
                <a:latin typeface="Arial"/>
                <a:ea typeface="Arial"/>
                <a:cs typeface="Arial"/>
                <a:sym typeface="Arial"/>
              </a:rPr>
              <a:t>Significa che un client (cioè un altro programma o servizio) può </a:t>
            </a:r>
            <a:r>
              <a:rPr lang="it" sz="1100">
                <a:latin typeface="Arial"/>
                <a:ea typeface="Arial"/>
                <a:cs typeface="Arial"/>
                <a:sym typeface="Arial"/>
              </a:rPr>
              <a:t>cercare</a:t>
            </a:r>
            <a:r>
              <a:rPr b="0" lang="it" sz="1100">
                <a:latin typeface="Arial"/>
                <a:ea typeface="Arial"/>
                <a:cs typeface="Arial"/>
                <a:sym typeface="Arial"/>
              </a:rPr>
              <a:t> nel registro dei Web Service </a:t>
            </a:r>
            <a:r>
              <a:rPr lang="it" sz="1100">
                <a:latin typeface="Arial"/>
                <a:ea typeface="Arial"/>
                <a:cs typeface="Arial"/>
                <a:sym typeface="Arial"/>
              </a:rPr>
              <a:t>quello che gli serve</a:t>
            </a:r>
            <a:r>
              <a:rPr b="0" lang="it" sz="1100">
                <a:latin typeface="Arial"/>
                <a:ea typeface="Arial"/>
                <a:cs typeface="Arial"/>
                <a:sym typeface="Arial"/>
              </a:rPr>
              <a:t>, in base alle funzionalità offerte.</a:t>
            </a:r>
            <a:br>
              <a:rPr b="0" lang="it" sz="1100">
                <a:latin typeface="Arial"/>
                <a:ea typeface="Arial"/>
                <a:cs typeface="Arial"/>
                <a:sym typeface="Arial"/>
              </a:rPr>
            </a:br>
            <a:r>
              <a:rPr b="0" lang="it" sz="1100">
                <a:latin typeface="Arial"/>
                <a:ea typeface="Arial"/>
                <a:cs typeface="Arial"/>
                <a:sym typeface="Arial"/>
              </a:rPr>
              <a:t> Esempio:</a:t>
            </a:r>
            <a:endParaRPr b="0" sz="1100">
              <a:latin typeface="Arial"/>
              <a:ea typeface="Arial"/>
              <a:cs typeface="Arial"/>
              <a:sym typeface="Arial"/>
            </a:endParaRPr>
          </a:p>
          <a:p>
            <a:pPr indent="0" lvl="0" marL="381000" marR="381000" rtl="0" algn="l">
              <a:lnSpc>
                <a:spcPct val="115000"/>
              </a:lnSpc>
              <a:spcBef>
                <a:spcPts val="1200"/>
              </a:spcBef>
              <a:spcAft>
                <a:spcPts val="0"/>
              </a:spcAft>
              <a:buNone/>
            </a:pPr>
            <a:r>
              <a:rPr b="0" lang="it" sz="1100">
                <a:latin typeface="Arial"/>
                <a:ea typeface="Arial"/>
                <a:cs typeface="Arial"/>
                <a:sym typeface="Arial"/>
              </a:rPr>
              <a:t>Un’applicazione cerca un servizio che fornisca il cambio valute.</a:t>
            </a:r>
            <a:br>
              <a:rPr b="0" lang="it" sz="1100">
                <a:latin typeface="Arial"/>
                <a:ea typeface="Arial"/>
                <a:cs typeface="Arial"/>
                <a:sym typeface="Arial"/>
              </a:rPr>
            </a:br>
            <a:r>
              <a:rPr b="0" lang="it" sz="1100">
                <a:latin typeface="Arial"/>
                <a:ea typeface="Arial"/>
                <a:cs typeface="Arial"/>
                <a:sym typeface="Arial"/>
              </a:rPr>
              <a:t> Il registro UDDI restituisce l’indirizzo (endpoint) del servizio che offre quella funzionalità.</a:t>
            </a:r>
            <a:endParaRPr b="0" sz="1100">
              <a:latin typeface="Arial"/>
              <a:ea typeface="Arial"/>
              <a:cs typeface="Arial"/>
              <a:sym typeface="Arial"/>
            </a:endParaRPr>
          </a:p>
          <a:p>
            <a:pPr indent="0" lvl="0" marL="0" rtl="0" algn="l">
              <a:lnSpc>
                <a:spcPct val="115000"/>
              </a:lnSpc>
              <a:spcBef>
                <a:spcPts val="1200"/>
              </a:spcBef>
              <a:spcAft>
                <a:spcPts val="0"/>
              </a:spcAft>
              <a:buNone/>
            </a:pPr>
            <a:r>
              <a:rPr b="0" lang="it" sz="1100">
                <a:latin typeface="Arial"/>
                <a:ea typeface="Arial"/>
                <a:cs typeface="Arial"/>
                <a:sym typeface="Arial"/>
              </a:rPr>
              <a:t>➡️ È il concetto di </a:t>
            </a:r>
            <a:r>
              <a:rPr lang="it" sz="1100">
                <a:latin typeface="Arial"/>
                <a:ea typeface="Arial"/>
                <a:cs typeface="Arial"/>
                <a:sym typeface="Arial"/>
              </a:rPr>
              <a:t>discovery</a:t>
            </a:r>
            <a:r>
              <a:rPr b="0" lang="it" sz="1100">
                <a:latin typeface="Arial"/>
                <a:ea typeface="Arial"/>
                <a:cs typeface="Arial"/>
                <a:sym typeface="Arial"/>
              </a:rPr>
              <a:t> — cioè la possibilità di individuare dinamicamente un servizio che soddisfi una determinata esigenza.</a:t>
            </a:r>
            <a:endParaRPr b="0" sz="1100">
              <a:latin typeface="Arial"/>
              <a:ea typeface="Arial"/>
              <a:cs typeface="Arial"/>
              <a:sym typeface="Arial"/>
            </a:endParaRPr>
          </a:p>
          <a:p>
            <a:pPr indent="0" lvl="0" marL="0" rtl="0" algn="l">
              <a:lnSpc>
                <a:spcPct val="115000"/>
              </a:lnSpc>
              <a:spcBef>
                <a:spcPts val="1200"/>
              </a:spcBef>
              <a:spcAft>
                <a:spcPts val="0"/>
              </a:spcAft>
              <a:buNone/>
            </a:pPr>
            <a:r>
              <a:t/>
            </a:r>
            <a:endParaRPr sz="1300">
              <a:latin typeface="Arial"/>
              <a:ea typeface="Arial"/>
              <a:cs typeface="Arial"/>
              <a:sym typeface="Arial"/>
            </a:endParaRPr>
          </a:p>
          <a:p>
            <a:pPr indent="0" lvl="0" marL="0" rtl="0" algn="l">
              <a:lnSpc>
                <a:spcPct val="115000"/>
              </a:lnSpc>
              <a:spcBef>
                <a:spcPts val="1200"/>
              </a:spcBef>
              <a:spcAft>
                <a:spcPts val="0"/>
              </a:spcAft>
              <a:buNone/>
            </a:pPr>
            <a:r>
              <a:t/>
            </a:r>
            <a:endParaRPr sz="1300">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0"/>
              </a:spcAft>
              <a:buNone/>
            </a:pPr>
            <a:r>
              <a:rPr lang="it" sz="1300">
                <a:latin typeface="Arial"/>
                <a:ea typeface="Arial"/>
                <a:cs typeface="Arial"/>
                <a:sym typeface="Arial"/>
              </a:rPr>
              <a:t>Domanda di dati richiesti</a:t>
            </a:r>
            <a:endParaRPr sz="1300">
              <a:latin typeface="Arial"/>
              <a:ea typeface="Arial"/>
              <a:cs typeface="Arial"/>
              <a:sym typeface="Arial"/>
            </a:endParaRPr>
          </a:p>
          <a:p>
            <a:pPr indent="0" lvl="0" marL="0" rtl="0" algn="l">
              <a:lnSpc>
                <a:spcPct val="115000"/>
              </a:lnSpc>
              <a:spcBef>
                <a:spcPts val="1200"/>
              </a:spcBef>
              <a:spcAft>
                <a:spcPts val="0"/>
              </a:spcAft>
              <a:buNone/>
            </a:pPr>
            <a:r>
              <a:rPr b="0" lang="it" sz="1100">
                <a:latin typeface="Arial"/>
                <a:ea typeface="Arial"/>
                <a:cs typeface="Arial"/>
                <a:sym typeface="Arial"/>
              </a:rPr>
              <a:t>Una volta trovato il servizio, il client può </a:t>
            </a:r>
            <a:r>
              <a:rPr lang="it" sz="1100">
                <a:latin typeface="Arial"/>
                <a:ea typeface="Arial"/>
                <a:cs typeface="Arial"/>
                <a:sym typeface="Arial"/>
              </a:rPr>
              <a:t>richiedere i dati</a:t>
            </a:r>
            <a:r>
              <a:rPr b="0" lang="it" sz="1100">
                <a:latin typeface="Arial"/>
                <a:ea typeface="Arial"/>
                <a:cs typeface="Arial"/>
                <a:sym typeface="Arial"/>
              </a:rPr>
              <a:t> di cui ha bisogno.</a:t>
            </a:r>
            <a:br>
              <a:rPr b="0" lang="it" sz="1100">
                <a:latin typeface="Arial"/>
                <a:ea typeface="Arial"/>
                <a:cs typeface="Arial"/>
                <a:sym typeface="Arial"/>
              </a:rPr>
            </a:br>
            <a:r>
              <a:rPr b="0" lang="it" sz="1100">
                <a:latin typeface="Arial"/>
                <a:ea typeface="Arial"/>
                <a:cs typeface="Arial"/>
                <a:sym typeface="Arial"/>
              </a:rPr>
              <a:t> Questa è la fase di </a:t>
            </a:r>
            <a:r>
              <a:rPr lang="it" sz="1100">
                <a:latin typeface="Arial"/>
                <a:ea typeface="Arial"/>
                <a:cs typeface="Arial"/>
                <a:sym typeface="Arial"/>
              </a:rPr>
              <a:t>invocazione</a:t>
            </a:r>
            <a:r>
              <a:rPr b="0" lang="it" sz="1100">
                <a:latin typeface="Arial"/>
                <a:ea typeface="Arial"/>
                <a:cs typeface="Arial"/>
                <a:sym typeface="Arial"/>
              </a:rPr>
              <a:t>:</a:t>
            </a:r>
            <a:endParaRPr b="0" sz="1100">
              <a:latin typeface="Arial"/>
              <a:ea typeface="Arial"/>
              <a:cs typeface="Arial"/>
              <a:sym typeface="Arial"/>
            </a:endParaRPr>
          </a:p>
          <a:p>
            <a:pPr indent="-298450" lvl="0" marL="457200" rtl="0" algn="l">
              <a:lnSpc>
                <a:spcPct val="115000"/>
              </a:lnSpc>
              <a:spcBef>
                <a:spcPts val="1200"/>
              </a:spcBef>
              <a:spcAft>
                <a:spcPts val="0"/>
              </a:spcAft>
              <a:buSzPts val="1100"/>
              <a:buFont typeface="Arial"/>
              <a:buChar char="●"/>
            </a:pPr>
            <a:r>
              <a:rPr b="0" lang="it" sz="1100">
                <a:latin typeface="Arial"/>
                <a:ea typeface="Arial"/>
                <a:cs typeface="Arial"/>
                <a:sym typeface="Arial"/>
              </a:rPr>
              <a:t>il client invia una </a:t>
            </a:r>
            <a:r>
              <a:rPr lang="it" sz="1100">
                <a:latin typeface="Arial"/>
                <a:ea typeface="Arial"/>
                <a:cs typeface="Arial"/>
                <a:sym typeface="Arial"/>
              </a:rPr>
              <a:t>richiesta (request)</a:t>
            </a:r>
            <a:r>
              <a:rPr b="0" lang="it" sz="1100">
                <a:latin typeface="Arial"/>
                <a:ea typeface="Arial"/>
                <a:cs typeface="Arial"/>
                <a:sym typeface="Arial"/>
              </a:rPr>
              <a:t> al servizio, secondo il formato e i parametri descritti;</a:t>
            </a:r>
            <a:br>
              <a:rPr b="0" lang="it" sz="1100">
                <a:latin typeface="Arial"/>
                <a:ea typeface="Arial"/>
                <a:cs typeface="Arial"/>
                <a:sym typeface="Arial"/>
              </a:rPr>
            </a:br>
            <a:endParaRPr b="0"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b="0" lang="it" sz="1100">
                <a:latin typeface="Arial"/>
                <a:ea typeface="Arial"/>
                <a:cs typeface="Arial"/>
                <a:sym typeface="Arial"/>
              </a:rPr>
              <a:t>il servizio elabora la richiesta e restituisce una </a:t>
            </a:r>
            <a:r>
              <a:rPr lang="it" sz="1100">
                <a:latin typeface="Arial"/>
                <a:ea typeface="Arial"/>
                <a:cs typeface="Arial"/>
                <a:sym typeface="Arial"/>
              </a:rPr>
              <a:t>risposta (response)</a:t>
            </a:r>
            <a:r>
              <a:rPr b="0" lang="it" sz="1100">
                <a:latin typeface="Arial"/>
                <a:ea typeface="Arial"/>
                <a:cs typeface="Arial"/>
                <a:sym typeface="Arial"/>
              </a:rPr>
              <a:t>.</a:t>
            </a:r>
            <a:br>
              <a:rPr b="0" lang="it" sz="1100">
                <a:latin typeface="Arial"/>
                <a:ea typeface="Arial"/>
                <a:cs typeface="Arial"/>
                <a:sym typeface="Arial"/>
              </a:rPr>
            </a:br>
            <a:endParaRPr b="0" sz="1100">
              <a:latin typeface="Arial"/>
              <a:ea typeface="Arial"/>
              <a:cs typeface="Arial"/>
              <a:sym typeface="Arial"/>
            </a:endParaRPr>
          </a:p>
          <a:p>
            <a:pPr indent="0" lvl="0" marL="0" rtl="0" algn="l">
              <a:lnSpc>
                <a:spcPct val="115000"/>
              </a:lnSpc>
              <a:spcBef>
                <a:spcPts val="1200"/>
              </a:spcBef>
              <a:spcAft>
                <a:spcPts val="0"/>
              </a:spcAft>
              <a:buNone/>
            </a:pPr>
            <a:r>
              <a:rPr b="0" lang="it" sz="1100">
                <a:latin typeface="Arial"/>
                <a:ea typeface="Arial"/>
                <a:cs typeface="Arial"/>
                <a:sym typeface="Arial"/>
              </a:rPr>
              <a:t>➡️ Esempio:</a:t>
            </a:r>
            <a:br>
              <a:rPr b="0" lang="it" sz="1100">
                <a:latin typeface="Arial"/>
                <a:ea typeface="Arial"/>
                <a:cs typeface="Arial"/>
                <a:sym typeface="Arial"/>
              </a:rPr>
            </a:br>
            <a:r>
              <a:rPr b="0" lang="it" sz="1100">
                <a:latin typeface="Arial"/>
                <a:ea typeface="Arial"/>
                <a:cs typeface="Arial"/>
                <a:sym typeface="Arial"/>
              </a:rPr>
              <a:t> Il client invia </a:t>
            </a:r>
            <a:r>
              <a:rPr b="0" lang="it" sz="1100">
                <a:solidFill>
                  <a:srgbClr val="188038"/>
                </a:solidFill>
                <a:latin typeface="Roboto Mono"/>
                <a:ea typeface="Roboto Mono"/>
                <a:cs typeface="Roboto Mono"/>
                <a:sym typeface="Roboto Mono"/>
              </a:rPr>
              <a:t>getWeather("Ferrara")</a:t>
            </a:r>
            <a:r>
              <a:rPr b="0" lang="it" sz="1100">
                <a:latin typeface="Arial"/>
                <a:ea typeface="Arial"/>
                <a:cs typeface="Arial"/>
                <a:sym typeface="Arial"/>
              </a:rPr>
              <a:t> → il servizio risponde con </a:t>
            </a:r>
            <a:r>
              <a:rPr b="0" lang="it" sz="1100">
                <a:solidFill>
                  <a:srgbClr val="188038"/>
                </a:solidFill>
                <a:latin typeface="Roboto Mono"/>
                <a:ea typeface="Roboto Mono"/>
                <a:cs typeface="Roboto Mono"/>
                <a:sym typeface="Roboto Mono"/>
              </a:rPr>
              <a:t>{ temperatura: 21, condizione: "sereno" }</a:t>
            </a:r>
            <a:r>
              <a:rPr b="0" lang="it" sz="1100">
                <a:latin typeface="Arial"/>
                <a:ea typeface="Arial"/>
                <a:cs typeface="Arial"/>
                <a:sym typeface="Arial"/>
              </a:rPr>
              <a:t>.</a:t>
            </a:r>
            <a:endParaRPr b="0" sz="1100">
              <a:latin typeface="Arial"/>
              <a:ea typeface="Arial"/>
              <a:cs typeface="Arial"/>
              <a:sym typeface="Arial"/>
            </a:endParaRPr>
          </a:p>
          <a:p>
            <a:pPr indent="0" lvl="0" marL="0" rtl="0" algn="l">
              <a:lnSpc>
                <a:spcPct val="115000"/>
              </a:lnSpc>
              <a:spcBef>
                <a:spcPts val="1200"/>
              </a:spcBef>
              <a:spcAft>
                <a:spcPts val="0"/>
              </a:spcAft>
              <a:buNone/>
            </a:pPr>
            <a:r>
              <a:t/>
            </a:r>
            <a:endParaRPr sz="1300">
              <a:latin typeface="Arial"/>
              <a:ea typeface="Arial"/>
              <a:cs typeface="Arial"/>
              <a:sym typeface="Arial"/>
            </a:endParaRPr>
          </a:p>
          <a:p>
            <a:pPr indent="0" lvl="0" marL="0" rtl="0" algn="l">
              <a:lnSpc>
                <a:spcPct val="115000"/>
              </a:lnSpc>
              <a:spcBef>
                <a:spcPts val="1200"/>
              </a:spcBef>
              <a:spcAft>
                <a:spcPts val="0"/>
              </a:spcAft>
              <a:buNone/>
            </a:pPr>
            <a:r>
              <a:t/>
            </a:r>
            <a:endParaRPr sz="1300">
              <a:latin typeface="Arial"/>
              <a:ea typeface="Arial"/>
              <a:cs typeface="Arial"/>
              <a:sym typeface="Arial"/>
            </a:endParaRPr>
          </a:p>
          <a:p>
            <a:pPr indent="0" lvl="0" marL="0" rtl="0" algn="l">
              <a:lnSpc>
                <a:spcPct val="115000"/>
              </a:lnSpc>
              <a:spcBef>
                <a:spcPts val="1200"/>
              </a:spcBef>
              <a:spcAft>
                <a:spcPts val="0"/>
              </a:spcAft>
              <a:buNone/>
            </a:pPr>
            <a:r>
              <a:t/>
            </a:r>
            <a:endParaRPr sz="1300">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0"/>
              </a:spcAft>
              <a:buNone/>
            </a:pPr>
            <a:r>
              <a:rPr lang="it" sz="1300">
                <a:latin typeface="Arial"/>
                <a:ea typeface="Arial"/>
                <a:cs typeface="Arial"/>
                <a:sym typeface="Arial"/>
              </a:rPr>
              <a:t>Scambio di dati con altri Web Services</a:t>
            </a:r>
            <a:endParaRPr sz="1300">
              <a:latin typeface="Arial"/>
              <a:ea typeface="Arial"/>
              <a:cs typeface="Arial"/>
              <a:sym typeface="Arial"/>
            </a:endParaRPr>
          </a:p>
          <a:p>
            <a:pPr indent="0" lvl="0" marL="0" rtl="0" algn="l">
              <a:lnSpc>
                <a:spcPct val="115000"/>
              </a:lnSpc>
              <a:spcBef>
                <a:spcPts val="1200"/>
              </a:spcBef>
              <a:spcAft>
                <a:spcPts val="0"/>
              </a:spcAft>
              <a:buNone/>
            </a:pPr>
            <a:r>
              <a:rPr b="0" lang="it" sz="1100">
                <a:latin typeface="Arial"/>
                <a:ea typeface="Arial"/>
                <a:cs typeface="Arial"/>
                <a:sym typeface="Arial"/>
              </a:rPr>
              <a:t>I Web Services non interagiscono solo con utenti, ma anche </a:t>
            </a:r>
            <a:r>
              <a:rPr lang="it" sz="1100">
                <a:latin typeface="Arial"/>
                <a:ea typeface="Arial"/>
                <a:cs typeface="Arial"/>
                <a:sym typeface="Arial"/>
              </a:rPr>
              <a:t>tra di loro</a:t>
            </a:r>
            <a:r>
              <a:rPr b="0" lang="it" sz="1100">
                <a:latin typeface="Arial"/>
                <a:ea typeface="Arial"/>
                <a:cs typeface="Arial"/>
                <a:sym typeface="Arial"/>
              </a:rPr>
              <a:t>.</a:t>
            </a:r>
            <a:br>
              <a:rPr b="0" lang="it" sz="1100">
                <a:latin typeface="Arial"/>
                <a:ea typeface="Arial"/>
                <a:cs typeface="Arial"/>
                <a:sym typeface="Arial"/>
              </a:rPr>
            </a:br>
            <a:r>
              <a:rPr b="0" lang="it" sz="1100">
                <a:latin typeface="Arial"/>
                <a:ea typeface="Arial"/>
                <a:cs typeface="Arial"/>
                <a:sym typeface="Arial"/>
              </a:rPr>
              <a:t> Questo scambio può avvenire in vari modi (SOAP, REST, JSON-RPC, ecc.) e serve per </a:t>
            </a:r>
            <a:r>
              <a:rPr lang="it" sz="1100">
                <a:latin typeface="Arial"/>
                <a:ea typeface="Arial"/>
                <a:cs typeface="Arial"/>
                <a:sym typeface="Arial"/>
              </a:rPr>
              <a:t>integrare più sistemi eterogenei</a:t>
            </a:r>
            <a:r>
              <a:rPr b="0" lang="it" sz="1100">
                <a:latin typeface="Arial"/>
                <a:ea typeface="Arial"/>
                <a:cs typeface="Arial"/>
                <a:sym typeface="Arial"/>
              </a:rPr>
              <a:t>.</a:t>
            </a:r>
            <a:endParaRPr b="0" sz="1100">
              <a:latin typeface="Arial"/>
              <a:ea typeface="Arial"/>
              <a:cs typeface="Arial"/>
              <a:sym typeface="Arial"/>
            </a:endParaRPr>
          </a:p>
          <a:p>
            <a:pPr indent="0" lvl="0" marL="0" rtl="0" algn="l">
              <a:lnSpc>
                <a:spcPct val="115000"/>
              </a:lnSpc>
              <a:spcBef>
                <a:spcPts val="1200"/>
              </a:spcBef>
              <a:spcAft>
                <a:spcPts val="0"/>
              </a:spcAft>
              <a:buNone/>
            </a:pPr>
            <a:r>
              <a:rPr b="0" lang="it" sz="1100">
                <a:latin typeface="Arial"/>
                <a:ea typeface="Arial"/>
                <a:cs typeface="Arial"/>
                <a:sym typeface="Arial"/>
              </a:rPr>
              <a:t>➡️ Esempio:</a:t>
            </a:r>
            <a:br>
              <a:rPr b="0" lang="it" sz="1100">
                <a:latin typeface="Arial"/>
                <a:ea typeface="Arial"/>
                <a:cs typeface="Arial"/>
                <a:sym typeface="Arial"/>
              </a:rPr>
            </a:br>
            <a:r>
              <a:rPr b="0" lang="it" sz="1100">
                <a:latin typeface="Arial"/>
                <a:ea typeface="Arial"/>
                <a:cs typeface="Arial"/>
                <a:sym typeface="Arial"/>
              </a:rPr>
              <a:t> Un servizio e-commerce può chiamare:</a:t>
            </a:r>
            <a:endParaRPr b="0" sz="1100">
              <a:latin typeface="Arial"/>
              <a:ea typeface="Arial"/>
              <a:cs typeface="Arial"/>
              <a:sym typeface="Arial"/>
            </a:endParaRPr>
          </a:p>
          <a:p>
            <a:pPr indent="-298450" lvl="0" marL="457200" rtl="0" algn="l">
              <a:lnSpc>
                <a:spcPct val="115000"/>
              </a:lnSpc>
              <a:spcBef>
                <a:spcPts val="1200"/>
              </a:spcBef>
              <a:spcAft>
                <a:spcPts val="0"/>
              </a:spcAft>
              <a:buSzPts val="1100"/>
              <a:buFont typeface="Arial"/>
              <a:buChar char="●"/>
            </a:pPr>
            <a:r>
              <a:rPr b="0" lang="it" sz="1100">
                <a:latin typeface="Arial"/>
                <a:ea typeface="Arial"/>
                <a:cs typeface="Arial"/>
                <a:sym typeface="Arial"/>
              </a:rPr>
              <a:t>un servizio di </a:t>
            </a:r>
            <a:r>
              <a:rPr lang="it" sz="1100">
                <a:latin typeface="Arial"/>
                <a:ea typeface="Arial"/>
                <a:cs typeface="Arial"/>
                <a:sym typeface="Arial"/>
              </a:rPr>
              <a:t>pagamento online</a:t>
            </a:r>
            <a:r>
              <a:rPr b="0" lang="it" sz="1100">
                <a:latin typeface="Arial"/>
                <a:ea typeface="Arial"/>
                <a:cs typeface="Arial"/>
                <a:sym typeface="Arial"/>
              </a:rPr>
              <a:t> per gestire i pagamenti;</a:t>
            </a:r>
            <a:br>
              <a:rPr b="0" lang="it" sz="1100">
                <a:latin typeface="Arial"/>
                <a:ea typeface="Arial"/>
                <a:cs typeface="Arial"/>
                <a:sym typeface="Arial"/>
              </a:rPr>
            </a:br>
            <a:endParaRPr b="0"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b="0" lang="it" sz="1100">
                <a:latin typeface="Arial"/>
                <a:ea typeface="Arial"/>
                <a:cs typeface="Arial"/>
                <a:sym typeface="Arial"/>
              </a:rPr>
              <a:t>un servizio di </a:t>
            </a:r>
            <a:r>
              <a:rPr lang="it" sz="1100">
                <a:latin typeface="Arial"/>
                <a:ea typeface="Arial"/>
                <a:cs typeface="Arial"/>
                <a:sym typeface="Arial"/>
              </a:rPr>
              <a:t>spedizione</a:t>
            </a:r>
            <a:r>
              <a:rPr b="0" lang="it" sz="1100">
                <a:latin typeface="Arial"/>
                <a:ea typeface="Arial"/>
                <a:cs typeface="Arial"/>
                <a:sym typeface="Arial"/>
              </a:rPr>
              <a:t> per generare etichette;</a:t>
            </a:r>
            <a:br>
              <a:rPr b="0" lang="it" sz="1100">
                <a:latin typeface="Arial"/>
                <a:ea typeface="Arial"/>
                <a:cs typeface="Arial"/>
                <a:sym typeface="Arial"/>
              </a:rPr>
            </a:br>
            <a:endParaRPr b="0"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b="0" lang="it" sz="1100">
                <a:latin typeface="Arial"/>
                <a:ea typeface="Arial"/>
                <a:cs typeface="Arial"/>
                <a:sym typeface="Arial"/>
              </a:rPr>
              <a:t>un servizio </a:t>
            </a:r>
            <a:r>
              <a:rPr lang="it" sz="1100">
                <a:latin typeface="Arial"/>
                <a:ea typeface="Arial"/>
                <a:cs typeface="Arial"/>
                <a:sym typeface="Arial"/>
              </a:rPr>
              <a:t>ERP aziendale</a:t>
            </a:r>
            <a:r>
              <a:rPr b="0" lang="it" sz="1100">
                <a:latin typeface="Arial"/>
                <a:ea typeface="Arial"/>
                <a:cs typeface="Arial"/>
                <a:sym typeface="Arial"/>
              </a:rPr>
              <a:t> per aggiornare le scorte.</a:t>
            </a:r>
            <a:br>
              <a:rPr b="0" lang="it" sz="1100">
                <a:latin typeface="Arial"/>
                <a:ea typeface="Arial"/>
                <a:cs typeface="Arial"/>
                <a:sym typeface="Arial"/>
              </a:rPr>
            </a:br>
            <a:endParaRPr b="0" sz="1100">
              <a:latin typeface="Arial"/>
              <a:ea typeface="Arial"/>
              <a:cs typeface="Arial"/>
              <a:sym typeface="Arial"/>
            </a:endParaRPr>
          </a:p>
          <a:p>
            <a:pPr indent="0" lvl="0" marL="0" rtl="0" algn="l">
              <a:lnSpc>
                <a:spcPct val="115000"/>
              </a:lnSpc>
              <a:spcBef>
                <a:spcPts val="1200"/>
              </a:spcBef>
              <a:spcAft>
                <a:spcPts val="0"/>
              </a:spcAft>
              <a:buNone/>
            </a:pPr>
            <a:r>
              <a:rPr b="0" lang="it" sz="1100">
                <a:latin typeface="Arial"/>
                <a:ea typeface="Arial"/>
                <a:cs typeface="Arial"/>
                <a:sym typeface="Arial"/>
              </a:rPr>
              <a:t>Tutti comunicano tramite </a:t>
            </a:r>
            <a:r>
              <a:rPr lang="it" sz="1100">
                <a:latin typeface="Arial"/>
                <a:ea typeface="Arial"/>
                <a:cs typeface="Arial"/>
                <a:sym typeface="Arial"/>
              </a:rPr>
              <a:t>standard comuni</a:t>
            </a:r>
            <a:r>
              <a:rPr b="0" lang="it" sz="1100">
                <a:latin typeface="Arial"/>
                <a:ea typeface="Arial"/>
                <a:cs typeface="Arial"/>
                <a:sym typeface="Arial"/>
              </a:rPr>
              <a:t>, scambiandosi dati strutturati e interoperabili.</a:t>
            </a:r>
            <a:endParaRPr b="0" sz="1100">
              <a:latin typeface="Arial"/>
              <a:ea typeface="Arial"/>
              <a:cs typeface="Arial"/>
              <a:sym typeface="Arial"/>
            </a:endParaRPr>
          </a:p>
          <a:p>
            <a:pPr indent="0" lvl="0" marL="0" rtl="0" algn="l">
              <a:lnSpc>
                <a:spcPct val="115000"/>
              </a:lnSpc>
              <a:spcBef>
                <a:spcPts val="1200"/>
              </a:spcBef>
              <a:spcAft>
                <a:spcPts val="0"/>
              </a:spcAft>
              <a:buNone/>
            </a:pPr>
            <a:r>
              <a:t/>
            </a:r>
            <a:endParaRPr sz="1300">
              <a:latin typeface="Arial"/>
              <a:ea typeface="Arial"/>
              <a:cs typeface="Arial"/>
              <a:sym typeface="Arial"/>
            </a:endParaRPr>
          </a:p>
          <a:p>
            <a:pPr indent="0" lvl="0" marL="0" rtl="0" algn="l">
              <a:lnSpc>
                <a:spcPct val="115000"/>
              </a:lnSpc>
              <a:spcBef>
                <a:spcPts val="1200"/>
              </a:spcBef>
              <a:spcAft>
                <a:spcPts val="0"/>
              </a:spcAft>
              <a:buNone/>
            </a:pPr>
            <a:r>
              <a:t/>
            </a:r>
            <a:endParaRPr sz="1300">
              <a:latin typeface="Arial"/>
              <a:ea typeface="Arial"/>
              <a:cs typeface="Arial"/>
              <a:sym typeface="Arial"/>
            </a:endParaRPr>
          </a:p>
          <a:p>
            <a:pPr indent="0" lvl="0" marL="0" rtl="0" algn="l">
              <a:lnSpc>
                <a:spcPct val="115000"/>
              </a:lnSpc>
              <a:spcBef>
                <a:spcPts val="1200"/>
              </a:spcBef>
              <a:spcAft>
                <a:spcPts val="0"/>
              </a:spcAft>
              <a:buNone/>
            </a:pPr>
            <a:r>
              <a:t/>
            </a:r>
            <a:endParaRPr sz="1300">
              <a:latin typeface="Arial"/>
              <a:ea typeface="Arial"/>
              <a:cs typeface="Arial"/>
              <a:sym typeface="Arial"/>
            </a:endParaRPr>
          </a:p>
          <a:p>
            <a:pPr indent="0" lvl="0" marL="0" rtl="0" algn="l">
              <a:lnSpc>
                <a:spcPct val="115000"/>
              </a:lnSpc>
              <a:spcBef>
                <a:spcPts val="1200"/>
              </a:spcBef>
              <a:spcAft>
                <a:spcPts val="0"/>
              </a:spcAft>
              <a:buNone/>
            </a:pPr>
            <a:r>
              <a:t/>
            </a:r>
            <a:endParaRPr sz="1300">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5"/>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b="0" sz="1100">
              <a:latin typeface="Arial"/>
              <a:ea typeface="Arial"/>
              <a:cs typeface="Arial"/>
              <a:sym typeface="Arial"/>
            </a:endParaRPr>
          </a:p>
          <a:p>
            <a:pPr indent="0" lvl="0" marL="0" rtl="0" algn="l">
              <a:lnSpc>
                <a:spcPct val="115000"/>
              </a:lnSpc>
              <a:spcBef>
                <a:spcPts val="1200"/>
              </a:spcBef>
              <a:spcAft>
                <a:spcPts val="0"/>
              </a:spcAft>
              <a:buNone/>
            </a:pPr>
            <a:r>
              <a:t/>
            </a:r>
            <a:endParaRPr sz="1300">
              <a:latin typeface="Arial"/>
              <a:ea typeface="Arial"/>
              <a:cs typeface="Arial"/>
              <a:sym typeface="Arial"/>
            </a:endParaRPr>
          </a:p>
          <a:p>
            <a:pPr indent="0" lvl="0" marL="0" rtl="0" algn="l">
              <a:lnSpc>
                <a:spcPct val="115000"/>
              </a:lnSpc>
              <a:spcBef>
                <a:spcPts val="1200"/>
              </a:spcBef>
              <a:spcAft>
                <a:spcPts val="0"/>
              </a:spcAft>
              <a:buNone/>
            </a:pPr>
            <a:r>
              <a:t/>
            </a:r>
            <a:endParaRPr sz="1300">
              <a:latin typeface="Arial"/>
              <a:ea typeface="Arial"/>
              <a:cs typeface="Arial"/>
              <a:sym typeface="Arial"/>
            </a:endParaRPr>
          </a:p>
          <a:p>
            <a:pPr indent="0" lvl="0" marL="0" rtl="0" algn="l">
              <a:lnSpc>
                <a:spcPct val="115000"/>
              </a:lnSpc>
              <a:spcBef>
                <a:spcPts val="1200"/>
              </a:spcBef>
              <a:spcAft>
                <a:spcPts val="0"/>
              </a:spcAft>
              <a:buNone/>
            </a:pPr>
            <a:r>
              <a:t/>
            </a:r>
            <a:endParaRPr sz="1300">
              <a:latin typeface="Arial"/>
              <a:ea typeface="Arial"/>
              <a:cs typeface="Arial"/>
              <a:sym typeface="Arial"/>
            </a:endParaRPr>
          </a:p>
          <a:p>
            <a:pPr indent="0" lvl="0" marL="0" rtl="0" algn="l">
              <a:lnSpc>
                <a:spcPct val="115000"/>
              </a:lnSpc>
              <a:spcBef>
                <a:spcPts val="1200"/>
              </a:spcBef>
              <a:spcAft>
                <a:spcPts val="0"/>
              </a:spcAft>
              <a:buNone/>
            </a:pPr>
            <a:r>
              <a:t/>
            </a:r>
            <a:endParaRPr sz="1300">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pic>
        <p:nvPicPr>
          <p:cNvPr id="136" name="Google Shape;136;p25" title="863d634f-024c-4936-9bbc-423dc6456603.png"/>
          <p:cNvPicPr preferRelativeResize="0"/>
          <p:nvPr/>
        </p:nvPicPr>
        <p:blipFill>
          <a:blip r:embed="rId3">
            <a:alphaModFix/>
          </a:blip>
          <a:stretch>
            <a:fillRect/>
          </a:stretch>
        </p:blipFill>
        <p:spPr>
          <a:xfrm>
            <a:off x="3788600" y="843900"/>
            <a:ext cx="2095450" cy="31431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6"/>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292100" lvl="0" marL="457200" rtl="0" algn="l">
              <a:lnSpc>
                <a:spcPct val="115000"/>
              </a:lnSpc>
              <a:spcBef>
                <a:spcPts val="1200"/>
              </a:spcBef>
              <a:spcAft>
                <a:spcPts val="0"/>
              </a:spcAft>
              <a:buClr>
                <a:srgbClr val="374151"/>
              </a:buClr>
              <a:buSzPts val="1000"/>
              <a:buFont typeface="Courier New"/>
              <a:buChar char="●"/>
            </a:pPr>
            <a:r>
              <a:rPr b="0" lang="it" sz="1200">
                <a:solidFill>
                  <a:srgbClr val="374151"/>
                </a:solidFill>
                <a:latin typeface="Arial"/>
                <a:ea typeface="Arial"/>
                <a:cs typeface="Arial"/>
                <a:sym typeface="Arial"/>
              </a:rPr>
              <a:t>I Web services lavorano insieme senza problemi, perché per definizione vengono sviluppati con gli stessi standard di self-description, pubblicazione, localizzazione, invocazione, comunicazione e con le stesse capacità di scambio dei dati.</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292100" lvl="0" marL="457200" rtl="0" algn="l">
              <a:lnSpc>
                <a:spcPct val="115000"/>
              </a:lnSpc>
              <a:spcBef>
                <a:spcPts val="1200"/>
              </a:spcBef>
              <a:spcAft>
                <a:spcPts val="0"/>
              </a:spcAft>
              <a:buClr>
                <a:srgbClr val="374151"/>
              </a:buClr>
              <a:buSzPts val="1000"/>
              <a:buFont typeface="Courier New"/>
              <a:buChar char="●"/>
            </a:pPr>
            <a:r>
              <a:rPr b="0" lang="it" sz="1200">
                <a:solidFill>
                  <a:srgbClr val="374151"/>
                </a:solidFill>
                <a:latin typeface="Arial"/>
                <a:ea typeface="Arial"/>
                <a:cs typeface="Arial"/>
                <a:sym typeface="Arial"/>
              </a:rPr>
              <a:t>Le tecnologie scelte per i Web services sono per loro natura neutrali nelle questioni di compatibilità tra i vari linguaggi di programmazione e le diverse piattaforme operative.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304800" lvl="0" marL="457200" rtl="0" algn="l">
              <a:lnSpc>
                <a:spcPct val="115000"/>
              </a:lnSpc>
              <a:spcBef>
                <a:spcPts val="1200"/>
              </a:spcBef>
              <a:spcAft>
                <a:spcPts val="0"/>
              </a:spcAft>
              <a:buClr>
                <a:srgbClr val="374151"/>
              </a:buClr>
              <a:buSzPts val="1200"/>
              <a:buFont typeface="Arial"/>
              <a:buChar char="●"/>
            </a:pPr>
            <a:r>
              <a:rPr b="0" lang="it" sz="1200">
                <a:solidFill>
                  <a:srgbClr val="374151"/>
                </a:solidFill>
                <a:latin typeface="Arial"/>
                <a:ea typeface="Arial"/>
                <a:cs typeface="Arial"/>
                <a:sym typeface="Arial"/>
              </a:rPr>
              <a:t> le applicazioni che utilizzano i Web services possono localizzare e usare in maniera dinamica e trasparente tutte le funzionalità a loro necessarie, siano esse disponibili localmente o risiedano da qualche parte su Internet, senza preoccupazioni per il tipo di linguaggio di programmazione o il tipo di piattaforma operativa coinvolta.</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it"/>
              <a:t>COSA POSSONO FARE?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8"/>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Clr>
                <a:schemeClr val="dk2"/>
              </a:buClr>
              <a:buSzPts val="1100"/>
              <a:buFont typeface="Arial"/>
              <a:buNone/>
            </a:pPr>
            <a:r>
              <a:rPr b="0" lang="it" sz="1200">
                <a:solidFill>
                  <a:srgbClr val="374151"/>
                </a:solidFill>
                <a:latin typeface="Arial"/>
                <a:ea typeface="Arial"/>
                <a:cs typeface="Arial"/>
                <a:sym typeface="Arial"/>
              </a:rPr>
              <a:t>I Web services possono potenzialmente unire sistemi eterogenei di qualsiasi tipo – inclusi sistemi legacy. Una volta sviluppati, i Web services sono in grado di eseguire qualsiasi funzionalità, dalle più semplici a quelle più complesse. Possono essere sviluppati internamente o pubblicati all’esterno, e chiamate da altre applicazioni o da altri Web services, a livello locale oppure da qualche parte su Internet.</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9"/>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rPr b="0" lang="it" sz="1200">
                <a:solidFill>
                  <a:srgbClr val="374151"/>
                </a:solidFill>
                <a:latin typeface="Arial"/>
                <a:ea typeface="Arial"/>
                <a:cs typeface="Arial"/>
                <a:sym typeface="Arial"/>
              </a:rPr>
              <a:t>Per esempio, la funzionalità di un Web service può essere semplicemente quella di accedere e registrare il numero totale di ore di permesso assegnate ad un determinato impiegato. Il servizio può essere accessibile internamente tramite la intranet aziendale per l’uso da parte degli stessi impiegati, dei manager o del reparto risorse umane. In breve, un singolo Web Service può essere ad “uso e consumo” di molte diverse applicazioni da qualsiasi parte all’interno di una stessa azienda, aumentando l’efficienza e razionalizzando i tempi di sviluppo.</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0"/>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rPr b="0" lang="it" sz="1200">
                <a:solidFill>
                  <a:srgbClr val="374151"/>
                </a:solidFill>
                <a:latin typeface="Arial"/>
                <a:ea typeface="Arial"/>
                <a:cs typeface="Arial"/>
                <a:sym typeface="Arial"/>
              </a:rPr>
              <a:t>Se lo si desidera, si possono anche aggiungere altre application logic, come per esempio una funzione che calcola le ferie rimaste. Oppure questa capacità aggiunta può essere sviluppata e chiamata come un Web service separato.</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rPr b="0" lang="it" sz="1200">
                <a:solidFill>
                  <a:srgbClr val="374151"/>
                </a:solidFill>
                <a:latin typeface="Arial"/>
                <a:ea typeface="Arial"/>
                <a:cs typeface="Arial"/>
                <a:sym typeface="Arial"/>
              </a:rPr>
              <a:t>In virtù degli standard comuni per la comunicazione e lo scambio dati, Web services semplici possono essere combinati tra loro in Web services composti, incorporando molte funzioni. Oppure si può sviluppare un unico Web service, che contiene una complessa gamma di funzionalità, inclusi dati di accesso da sorgenti multiple, con capacità di effettuare diversi calcoli, e di invocare automaticamente eventi predefiniti.</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1"/>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it"/>
              <a:t>COSA FANNO VERAMENTE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4"/>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2"/>
              </a:buClr>
              <a:buSzPts val="1100"/>
              <a:buFont typeface="Arial"/>
              <a:buNone/>
            </a:pPr>
            <a:r>
              <a:rPr lang="it" sz="1600">
                <a:solidFill>
                  <a:srgbClr val="0653CE"/>
                </a:solidFill>
                <a:latin typeface="Calibri"/>
                <a:ea typeface="Calibri"/>
                <a:cs typeface="Calibri"/>
                <a:sym typeface="Calibri"/>
              </a:rPr>
              <a:t>Sommario </a:t>
            </a:r>
            <a:endParaRPr sz="1600">
              <a:solidFill>
                <a:srgbClr val="0653CE"/>
              </a:solidFill>
              <a:latin typeface="Calibri"/>
              <a:ea typeface="Calibri"/>
              <a:cs typeface="Calibri"/>
              <a:sym typeface="Calibri"/>
            </a:endParaRPr>
          </a:p>
          <a:p>
            <a:pPr indent="0" lvl="0" marL="0" rtl="0" algn="l">
              <a:lnSpc>
                <a:spcPct val="107916"/>
              </a:lnSpc>
              <a:spcBef>
                <a:spcPts val="290"/>
              </a:spcBef>
              <a:spcAft>
                <a:spcPts val="0"/>
              </a:spcAft>
              <a:buClr>
                <a:schemeClr val="dk2"/>
              </a:buClr>
              <a:buSzPts val="1100"/>
              <a:buFont typeface="Arial"/>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rtl="0" algn="l">
              <a:lnSpc>
                <a:spcPct val="115000"/>
              </a:lnSpc>
              <a:spcBef>
                <a:spcPts val="800"/>
              </a:spcBef>
              <a:spcAft>
                <a:spcPts val="0"/>
              </a:spcAft>
              <a:buClr>
                <a:schemeClr val="dk2"/>
              </a:buClr>
              <a:buSzPts val="1100"/>
              <a:buFont typeface="Arial"/>
              <a:buNone/>
            </a:pPr>
            <a:r>
              <a:rPr b="0" lang="it" sz="1050">
                <a:solidFill>
                  <a:srgbClr val="374151"/>
                </a:solidFill>
                <a:latin typeface="Arial"/>
                <a:ea typeface="Arial"/>
                <a:cs typeface="Arial"/>
                <a:sym typeface="Arial"/>
              </a:rPr>
              <a:t>Nel 1998 seguendo la strada tracciata da XML prende forma il concetto di Web Services. Ma cosa è un web service?</a:t>
            </a:r>
            <a:endParaRPr b="0" sz="1050">
              <a:solidFill>
                <a:srgbClr val="374151"/>
              </a:solidFill>
              <a:latin typeface="Arial"/>
              <a:ea typeface="Arial"/>
              <a:cs typeface="Arial"/>
              <a:sym typeface="Arial"/>
            </a:endParaRPr>
          </a:p>
          <a:p>
            <a:pPr indent="0" lvl="0" marL="0" rtl="0" algn="l">
              <a:lnSpc>
                <a:spcPct val="115000"/>
              </a:lnSpc>
              <a:spcBef>
                <a:spcPts val="0"/>
              </a:spcBef>
              <a:spcAft>
                <a:spcPts val="0"/>
              </a:spcAft>
              <a:buClr>
                <a:schemeClr val="dk2"/>
              </a:buClr>
              <a:buSzPts val="1100"/>
              <a:buFont typeface="Arial"/>
              <a:buNone/>
            </a:pPr>
            <a:r>
              <a:t/>
            </a:r>
            <a:endParaRPr b="0" sz="1050">
              <a:solidFill>
                <a:srgbClr val="374151"/>
              </a:solidFill>
              <a:latin typeface="Arial"/>
              <a:ea typeface="Arial"/>
              <a:cs typeface="Arial"/>
              <a:sym typeface="Arial"/>
            </a:endParaRPr>
          </a:p>
          <a:p>
            <a:pPr indent="0" lvl="0" marL="0" rtl="0" algn="l">
              <a:lnSpc>
                <a:spcPct val="115000"/>
              </a:lnSpc>
              <a:spcBef>
                <a:spcPts val="0"/>
              </a:spcBef>
              <a:spcAft>
                <a:spcPts val="0"/>
              </a:spcAft>
              <a:buClr>
                <a:schemeClr val="dk2"/>
              </a:buClr>
              <a:buSzPts val="1100"/>
              <a:buFont typeface="Arial"/>
              <a:buNone/>
            </a:pPr>
            <a:r>
              <a:rPr b="0" lang="it" sz="1050">
                <a:solidFill>
                  <a:srgbClr val="374151"/>
                </a:solidFill>
                <a:latin typeface="Arial"/>
                <a:ea typeface="Arial"/>
                <a:cs typeface="Arial"/>
                <a:sym typeface="Arial"/>
              </a:rPr>
              <a:t>Un Web Service è una applicazione modulare descritta, pubblicata, individuata ed utilizzata attraverso il web. Essa realizza delle funzioni, che spaziano da una semplice richiesta di informazioni ad un complicato processo commerciale.</a:t>
            </a:r>
            <a:endParaRPr b="0" sz="1050">
              <a:solidFill>
                <a:srgbClr val="374151"/>
              </a:solidFill>
              <a:latin typeface="Arial"/>
              <a:ea typeface="Arial"/>
              <a:cs typeface="Arial"/>
              <a:sym typeface="Arial"/>
            </a:endParaRPr>
          </a:p>
          <a:p>
            <a:pPr indent="0" lvl="0" marL="0" rtl="0" algn="l">
              <a:lnSpc>
                <a:spcPct val="115000"/>
              </a:lnSpc>
              <a:spcBef>
                <a:spcPts val="0"/>
              </a:spcBef>
              <a:spcAft>
                <a:spcPts val="0"/>
              </a:spcAft>
              <a:buClr>
                <a:schemeClr val="dk2"/>
              </a:buClr>
              <a:buSzPts val="1100"/>
              <a:buFont typeface="Arial"/>
              <a:buNone/>
            </a:pPr>
            <a:r>
              <a:t/>
            </a:r>
            <a:endParaRPr b="0" sz="1050">
              <a:solidFill>
                <a:srgbClr val="374151"/>
              </a:solidFill>
              <a:latin typeface="Arial"/>
              <a:ea typeface="Arial"/>
              <a:cs typeface="Arial"/>
              <a:sym typeface="Arial"/>
            </a:endParaRPr>
          </a:p>
          <a:p>
            <a:pPr indent="0" lvl="0" marL="0" rtl="0" algn="l">
              <a:lnSpc>
                <a:spcPct val="115000"/>
              </a:lnSpc>
              <a:spcBef>
                <a:spcPts val="0"/>
              </a:spcBef>
              <a:spcAft>
                <a:spcPts val="0"/>
              </a:spcAft>
              <a:buClr>
                <a:schemeClr val="dk2"/>
              </a:buClr>
              <a:buSzPts val="1100"/>
              <a:buFont typeface="Arial"/>
              <a:buNone/>
            </a:pPr>
            <a:r>
              <a:rPr b="0" lang="it" sz="1050">
                <a:solidFill>
                  <a:srgbClr val="374151"/>
                </a:solidFill>
                <a:latin typeface="Arial"/>
                <a:ea typeface="Arial"/>
                <a:cs typeface="Arial"/>
                <a:sym typeface="Arial"/>
              </a:rPr>
              <a:t>Un Web Service può essere sfruttato contemporaneamente per più operazioni, essendo condiviso in rete e disponibile a tutti. </a:t>
            </a:r>
            <a:endParaRPr b="0" sz="1200">
              <a:latin typeface="Calibri"/>
              <a:ea typeface="Calibri"/>
              <a:cs typeface="Calibri"/>
              <a:sym typeface="Calibri"/>
            </a:endParaRPr>
          </a:p>
          <a:p>
            <a:pPr indent="0" lvl="0" marL="0" rtl="0" algn="l">
              <a:lnSpc>
                <a:spcPct val="107916"/>
              </a:lnSpc>
              <a:spcBef>
                <a:spcPts val="0"/>
              </a:spcBef>
              <a:spcAft>
                <a:spcPts val="595"/>
              </a:spcAft>
              <a:buClr>
                <a:schemeClr val="dk2"/>
              </a:buClr>
              <a:buSzPts val="1100"/>
              <a:buFont typeface="Arial"/>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2"/>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rPr b="0" lang="it" sz="1200">
                <a:solidFill>
                  <a:srgbClr val="374151"/>
                </a:solidFill>
                <a:latin typeface="Arial"/>
                <a:ea typeface="Arial"/>
                <a:cs typeface="Arial"/>
                <a:sym typeface="Arial"/>
              </a:rPr>
              <a:t>Nel tentativo di caratterizzare efficacemente i Web services è utile chiarire alcuni concetti fondamentali. Qui sono elencati alcuni esempi specifici di cosa non sono i Web services:</a:t>
            </a:r>
            <a:endParaRPr b="0" sz="1200">
              <a:solidFill>
                <a:srgbClr val="374151"/>
              </a:solidFill>
              <a:latin typeface="Arial"/>
              <a:ea typeface="Arial"/>
              <a:cs typeface="Arial"/>
              <a:sym typeface="Arial"/>
            </a:endParaRPr>
          </a:p>
          <a:p>
            <a:pPr indent="-295275" lvl="0" marL="457200" rtl="0" algn="l">
              <a:lnSpc>
                <a:spcPct val="115000"/>
              </a:lnSpc>
              <a:spcBef>
                <a:spcPts val="1200"/>
              </a:spcBef>
              <a:spcAft>
                <a:spcPts val="0"/>
              </a:spcAft>
              <a:buClr>
                <a:srgbClr val="374151"/>
              </a:buClr>
              <a:buSzPts val="1050"/>
              <a:buFont typeface="Courier New"/>
              <a:buChar char="●"/>
            </a:pPr>
            <a:r>
              <a:rPr b="0" lang="it" sz="1200">
                <a:solidFill>
                  <a:srgbClr val="374151"/>
                </a:solidFill>
                <a:latin typeface="Arial"/>
                <a:ea typeface="Arial"/>
                <a:cs typeface="Arial"/>
                <a:sym typeface="Arial"/>
              </a:rPr>
              <a:t>Una panacea di pallottole argentate. Il solo rimedio per risolvere tutte le vostre questioni di integrazione ed interoperabilità</a:t>
            </a:r>
            <a:endParaRPr b="0" sz="1200">
              <a:solidFill>
                <a:srgbClr val="374151"/>
              </a:solidFill>
              <a:latin typeface="Arial"/>
              <a:ea typeface="Arial"/>
              <a:cs typeface="Arial"/>
              <a:sym typeface="Arial"/>
            </a:endParaRPr>
          </a:p>
          <a:p>
            <a:pPr indent="-295275" lvl="0" marL="457200" rtl="0" algn="l">
              <a:lnSpc>
                <a:spcPct val="115000"/>
              </a:lnSpc>
              <a:spcBef>
                <a:spcPts val="0"/>
              </a:spcBef>
              <a:spcAft>
                <a:spcPts val="0"/>
              </a:spcAft>
              <a:buClr>
                <a:srgbClr val="374151"/>
              </a:buClr>
              <a:buSzPts val="1050"/>
              <a:buFont typeface="Courier New"/>
              <a:buChar char="●"/>
            </a:pPr>
            <a:r>
              <a:rPr b="0" lang="it" sz="1200">
                <a:solidFill>
                  <a:srgbClr val="374151"/>
                </a:solidFill>
                <a:latin typeface="Arial"/>
                <a:ea typeface="Arial"/>
                <a:cs typeface="Arial"/>
                <a:sym typeface="Arial"/>
              </a:rPr>
              <a:t>Una pazzia momentanea, destinata a diventare obsoleta in breve tempo</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rPr b="0" lang="it" sz="1200">
                <a:solidFill>
                  <a:srgbClr val="374151"/>
                </a:solidFill>
                <a:latin typeface="Arial"/>
                <a:ea typeface="Arial"/>
                <a:cs typeface="Arial"/>
                <a:sym typeface="Arial"/>
              </a:rPr>
              <a:t>Anche se qualche gruppo industriale ha definito i Web services implicitamente come una specie di elisir miracoloso per ogni aspetto di integrazione, esistono degli aspetti di integrazione IT che per definizione esulano dalle capacità dei Web services odierni, come per esempio il message routing, la sicurezza, l’integrità transazionale, il controllo dell’accesso, il flusso di lavoro, e altro ancora. La definizione attuale di Web services non contempla alcuna di queste cose.</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it"/>
              <a:t>ESERCIZIO</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4"/>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rgbClr val="374151"/>
              </a:buClr>
              <a:buSzPts val="1000"/>
              <a:buFont typeface="Courier New"/>
              <a:buAutoNum type="arabicPeriod"/>
            </a:pPr>
            <a:r>
              <a:rPr b="0" lang="it" sz="1200" u="sng">
                <a:solidFill>
                  <a:schemeClr val="hlink"/>
                </a:solidFill>
                <a:latin typeface="Arial"/>
                <a:ea typeface="Arial"/>
                <a:cs typeface="Arial"/>
                <a:sym typeface="Arial"/>
                <a:hlinkClick r:id="rId3"/>
              </a:rPr>
              <a:t>https://open-meteo.com/</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PROVIAMO A RICAVARE IL TEMPO DI FERRARA</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400"/>
              </a:spcBef>
              <a:spcAft>
                <a:spcPts val="0"/>
              </a:spcAft>
              <a:buClr>
                <a:schemeClr val="dk2"/>
              </a:buClr>
              <a:buSzPts val="1100"/>
              <a:buFont typeface="Arial"/>
              <a:buNone/>
            </a:pPr>
            <a:r>
              <a:rPr lang="it" sz="1300">
                <a:latin typeface="Arial"/>
                <a:ea typeface="Arial"/>
                <a:cs typeface="Arial"/>
                <a:sym typeface="Arial"/>
              </a:rPr>
              <a:t>Endpoint:</a:t>
            </a:r>
            <a:endParaRPr sz="1300">
              <a:latin typeface="Arial"/>
              <a:ea typeface="Arial"/>
              <a:cs typeface="Arial"/>
              <a:sym typeface="Arial"/>
            </a:endParaRPr>
          </a:p>
          <a:p>
            <a:pPr indent="0" lvl="0" marL="0" rtl="0" algn="l">
              <a:lnSpc>
                <a:spcPct val="115000"/>
              </a:lnSpc>
              <a:spcBef>
                <a:spcPts val="400"/>
              </a:spcBef>
              <a:spcAft>
                <a:spcPts val="0"/>
              </a:spcAft>
              <a:buClr>
                <a:schemeClr val="dk2"/>
              </a:buClr>
              <a:buSzPts val="1100"/>
              <a:buFont typeface="Arial"/>
              <a:buNone/>
            </a:pPr>
            <a:r>
              <a:rPr b="0" lang="it" sz="1100">
                <a:solidFill>
                  <a:srgbClr val="188038"/>
                </a:solidFill>
                <a:latin typeface="Roboto Mono"/>
                <a:ea typeface="Roboto Mono"/>
                <a:cs typeface="Roboto Mono"/>
                <a:sym typeface="Roboto Mono"/>
              </a:rPr>
              <a:t>https://api.open-meteo.com/v1/forecast</a:t>
            </a:r>
            <a:endParaRPr b="0" sz="1100">
              <a:solidFill>
                <a:srgbClr val="188038"/>
              </a:solidFill>
              <a:latin typeface="Roboto Mono"/>
              <a:ea typeface="Roboto Mono"/>
              <a:cs typeface="Roboto Mono"/>
              <a:sym typeface="Roboto Mono"/>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5"/>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0"/>
              </a:spcAft>
              <a:buNone/>
            </a:pPr>
            <a:r>
              <a:rPr lang="it" sz="1300">
                <a:latin typeface="Arial"/>
                <a:ea typeface="Arial"/>
                <a:cs typeface="Arial"/>
                <a:sym typeface="Arial"/>
              </a:rPr>
              <a:t>Esempio completo (Ferrara)</a:t>
            </a:r>
            <a:endParaRPr sz="1300">
              <a:latin typeface="Arial"/>
              <a:ea typeface="Arial"/>
              <a:cs typeface="Arial"/>
              <a:sym typeface="Arial"/>
            </a:endParaRPr>
          </a:p>
          <a:p>
            <a:pPr indent="0" lvl="0" marL="0" rtl="0" algn="l">
              <a:lnSpc>
                <a:spcPct val="115000"/>
              </a:lnSpc>
              <a:spcBef>
                <a:spcPts val="400"/>
              </a:spcBef>
              <a:spcAft>
                <a:spcPts val="0"/>
              </a:spcAft>
              <a:buNone/>
            </a:pPr>
            <a:r>
              <a:rPr b="0" lang="it" sz="1100" u="sng">
                <a:solidFill>
                  <a:schemeClr val="hlink"/>
                </a:solidFill>
                <a:latin typeface="Roboto Mono"/>
                <a:ea typeface="Roboto Mono"/>
                <a:cs typeface="Roboto Mono"/>
                <a:sym typeface="Roboto Mono"/>
                <a:hlinkClick r:id="rId3"/>
              </a:rPr>
              <a:t>https://api.open-meteo.com/v1/forecast?latitude=44.84&amp;longitude=11.62&amp;current_weather=true</a:t>
            </a:r>
            <a:endParaRPr b="0" sz="1100">
              <a:solidFill>
                <a:srgbClr val="188038"/>
              </a:solidFill>
              <a:latin typeface="Roboto Mono"/>
              <a:ea typeface="Roboto Mono"/>
              <a:cs typeface="Roboto Mono"/>
              <a:sym typeface="Roboto Mono"/>
            </a:endParaRPr>
          </a:p>
          <a:p>
            <a:pPr indent="0" lvl="0" marL="0" rtl="0" algn="l">
              <a:lnSpc>
                <a:spcPct val="115000"/>
              </a:lnSpc>
              <a:spcBef>
                <a:spcPts val="0"/>
              </a:spcBef>
              <a:spcAft>
                <a:spcPts val="0"/>
              </a:spcAft>
              <a:buNone/>
            </a:pPr>
            <a:r>
              <a:t/>
            </a:r>
            <a:endParaRPr b="0" sz="1100">
              <a:solidFill>
                <a:srgbClr val="188038"/>
              </a:solidFill>
              <a:latin typeface="Roboto Mono"/>
              <a:ea typeface="Roboto Mono"/>
              <a:cs typeface="Roboto Mono"/>
              <a:sym typeface="Roboto Mono"/>
            </a:endParaRPr>
          </a:p>
          <a:p>
            <a:pPr indent="0" lvl="0" marL="0" rtl="0" algn="l">
              <a:lnSpc>
                <a:spcPct val="115000"/>
              </a:lnSpc>
              <a:spcBef>
                <a:spcPts val="0"/>
              </a:spcBef>
              <a:spcAft>
                <a:spcPts val="0"/>
              </a:spcAft>
              <a:buNone/>
            </a:pPr>
            <a:r>
              <a:t/>
            </a:r>
            <a:endParaRPr b="0" sz="1100">
              <a:solidFill>
                <a:srgbClr val="188038"/>
              </a:solidFill>
              <a:latin typeface="Roboto Mono"/>
              <a:ea typeface="Roboto Mono"/>
              <a:cs typeface="Roboto Mono"/>
              <a:sym typeface="Roboto Mono"/>
            </a:endParaRPr>
          </a:p>
          <a:p>
            <a:pPr indent="0" lvl="0" marL="0" rtl="0" algn="l">
              <a:lnSpc>
                <a:spcPct val="115000"/>
              </a:lnSpc>
              <a:spcBef>
                <a:spcPts val="0"/>
              </a:spcBef>
              <a:spcAft>
                <a:spcPts val="0"/>
              </a:spcAft>
              <a:buNone/>
            </a:pPr>
            <a:r>
              <a:rPr b="0" lang="it" sz="1100">
                <a:solidFill>
                  <a:srgbClr val="188038"/>
                </a:solidFill>
                <a:latin typeface="Roboto Mono"/>
                <a:ea typeface="Roboto Mono"/>
                <a:cs typeface="Roboto Mono"/>
                <a:sym typeface="Roboto Mono"/>
              </a:rPr>
              <a:t>&lt;?php</a:t>
            </a:r>
            <a:endParaRPr b="0" sz="1100">
              <a:solidFill>
                <a:srgbClr val="188038"/>
              </a:solidFill>
              <a:latin typeface="Roboto Mono"/>
              <a:ea typeface="Roboto Mono"/>
              <a:cs typeface="Roboto Mono"/>
              <a:sym typeface="Roboto Mono"/>
            </a:endParaRPr>
          </a:p>
          <a:p>
            <a:pPr indent="0" lvl="0" marL="0" rtl="0" algn="l">
              <a:lnSpc>
                <a:spcPct val="115000"/>
              </a:lnSpc>
              <a:spcBef>
                <a:spcPts val="0"/>
              </a:spcBef>
              <a:spcAft>
                <a:spcPts val="0"/>
              </a:spcAft>
              <a:buNone/>
            </a:pPr>
            <a:r>
              <a:rPr b="0" lang="it" sz="1100">
                <a:solidFill>
                  <a:srgbClr val="188038"/>
                </a:solidFill>
                <a:latin typeface="Roboto Mono"/>
                <a:ea typeface="Roboto Mono"/>
                <a:cs typeface="Roboto Mono"/>
                <a:sym typeface="Roboto Mono"/>
              </a:rPr>
              <a:t>$url = "https://api.open-meteo.com/v1/forecast?latitude=44.84&amp;longitude=11.62&amp;current_weather=true";</a:t>
            </a:r>
            <a:endParaRPr b="0" sz="1100">
              <a:solidFill>
                <a:srgbClr val="188038"/>
              </a:solidFill>
              <a:latin typeface="Roboto Mono"/>
              <a:ea typeface="Roboto Mono"/>
              <a:cs typeface="Roboto Mono"/>
              <a:sym typeface="Roboto Mono"/>
            </a:endParaRPr>
          </a:p>
          <a:p>
            <a:pPr indent="0" lvl="0" marL="0" rtl="0" algn="l">
              <a:lnSpc>
                <a:spcPct val="115000"/>
              </a:lnSpc>
              <a:spcBef>
                <a:spcPts val="0"/>
              </a:spcBef>
              <a:spcAft>
                <a:spcPts val="0"/>
              </a:spcAft>
              <a:buNone/>
            </a:pPr>
            <a:r>
              <a:rPr b="0" lang="it" sz="1100">
                <a:solidFill>
                  <a:srgbClr val="188038"/>
                </a:solidFill>
                <a:latin typeface="Roboto Mono"/>
                <a:ea typeface="Roboto Mono"/>
                <a:cs typeface="Roboto Mono"/>
                <a:sym typeface="Roboto Mono"/>
              </a:rPr>
              <a:t>$response = file_get_contents($url);</a:t>
            </a:r>
            <a:endParaRPr b="0" sz="1100">
              <a:solidFill>
                <a:srgbClr val="188038"/>
              </a:solidFill>
              <a:latin typeface="Roboto Mono"/>
              <a:ea typeface="Roboto Mono"/>
              <a:cs typeface="Roboto Mono"/>
              <a:sym typeface="Roboto Mono"/>
            </a:endParaRPr>
          </a:p>
          <a:p>
            <a:pPr indent="0" lvl="0" marL="0" rtl="0" algn="l">
              <a:lnSpc>
                <a:spcPct val="115000"/>
              </a:lnSpc>
              <a:spcBef>
                <a:spcPts val="0"/>
              </a:spcBef>
              <a:spcAft>
                <a:spcPts val="0"/>
              </a:spcAft>
              <a:buNone/>
            </a:pPr>
            <a:r>
              <a:rPr b="0" lang="it" sz="1100">
                <a:solidFill>
                  <a:srgbClr val="188038"/>
                </a:solidFill>
                <a:latin typeface="Roboto Mono"/>
                <a:ea typeface="Roboto Mono"/>
                <a:cs typeface="Roboto Mono"/>
                <a:sym typeface="Roboto Mono"/>
              </a:rPr>
              <a:t>$data = json_decode($response, true);</a:t>
            </a:r>
            <a:endParaRPr b="0" sz="1100">
              <a:solidFill>
                <a:srgbClr val="188038"/>
              </a:solidFill>
              <a:latin typeface="Roboto Mono"/>
              <a:ea typeface="Roboto Mono"/>
              <a:cs typeface="Roboto Mono"/>
              <a:sym typeface="Roboto Mono"/>
            </a:endParaRPr>
          </a:p>
          <a:p>
            <a:pPr indent="0" lvl="0" marL="0" rtl="0" algn="l">
              <a:lnSpc>
                <a:spcPct val="115000"/>
              </a:lnSpc>
              <a:spcBef>
                <a:spcPts val="0"/>
              </a:spcBef>
              <a:spcAft>
                <a:spcPts val="0"/>
              </a:spcAft>
              <a:buNone/>
            </a:pPr>
            <a:r>
              <a:t/>
            </a:r>
            <a:endParaRPr b="0" sz="1100">
              <a:solidFill>
                <a:srgbClr val="188038"/>
              </a:solidFill>
              <a:latin typeface="Roboto Mono"/>
              <a:ea typeface="Roboto Mono"/>
              <a:cs typeface="Roboto Mono"/>
              <a:sym typeface="Roboto Mono"/>
            </a:endParaRPr>
          </a:p>
          <a:p>
            <a:pPr indent="0" lvl="0" marL="0" rtl="0" algn="l">
              <a:lnSpc>
                <a:spcPct val="115000"/>
              </a:lnSpc>
              <a:spcBef>
                <a:spcPts val="0"/>
              </a:spcBef>
              <a:spcAft>
                <a:spcPts val="0"/>
              </a:spcAft>
              <a:buNone/>
            </a:pPr>
            <a:r>
              <a:rPr b="0" lang="it" sz="1100">
                <a:solidFill>
                  <a:srgbClr val="188038"/>
                </a:solidFill>
                <a:latin typeface="Roboto Mono"/>
                <a:ea typeface="Roboto Mono"/>
                <a:cs typeface="Roboto Mono"/>
                <a:sym typeface="Roboto Mono"/>
              </a:rPr>
              <a:t>echo "Temperatura attuale a Ferrara: " . $data['current_weather']['temperature'] . "°C\n";</a:t>
            </a:r>
            <a:endParaRPr b="0" sz="1100">
              <a:solidFill>
                <a:srgbClr val="188038"/>
              </a:solidFill>
              <a:latin typeface="Roboto Mono"/>
              <a:ea typeface="Roboto Mono"/>
              <a:cs typeface="Roboto Mono"/>
              <a:sym typeface="Roboto Mono"/>
            </a:endParaRPr>
          </a:p>
          <a:p>
            <a:pPr indent="0" lvl="0" marL="0" rtl="0" algn="l">
              <a:lnSpc>
                <a:spcPct val="115000"/>
              </a:lnSpc>
              <a:spcBef>
                <a:spcPts val="0"/>
              </a:spcBef>
              <a:spcAft>
                <a:spcPts val="0"/>
              </a:spcAft>
              <a:buNone/>
            </a:pPr>
            <a:r>
              <a:rPr b="0" lang="it" sz="1100">
                <a:solidFill>
                  <a:srgbClr val="188038"/>
                </a:solidFill>
                <a:latin typeface="Roboto Mono"/>
                <a:ea typeface="Roboto Mono"/>
                <a:cs typeface="Roboto Mono"/>
                <a:sym typeface="Roboto Mono"/>
              </a:rPr>
              <a:t>?&gt;</a:t>
            </a:r>
            <a:endParaRPr b="0" sz="1100">
              <a:solidFill>
                <a:srgbClr val="188038"/>
              </a:solidFill>
              <a:latin typeface="Roboto Mono"/>
              <a:ea typeface="Roboto Mono"/>
              <a:cs typeface="Roboto Mono"/>
              <a:sym typeface="Roboto Mono"/>
            </a:endParaRPr>
          </a:p>
          <a:p>
            <a:pPr indent="0" lvl="0" marL="0" rtl="0" algn="l">
              <a:lnSpc>
                <a:spcPct val="115000"/>
              </a:lnSpc>
              <a:spcBef>
                <a:spcPts val="0"/>
              </a:spcBef>
              <a:spcAft>
                <a:spcPts val="0"/>
              </a:spcAft>
              <a:buNone/>
            </a:pPr>
            <a:r>
              <a:t/>
            </a:r>
            <a:endParaRPr b="0" sz="1100">
              <a:solidFill>
                <a:srgbClr val="188038"/>
              </a:solidFill>
              <a:latin typeface="Roboto Mono"/>
              <a:ea typeface="Roboto Mono"/>
              <a:cs typeface="Roboto Mono"/>
              <a:sym typeface="Roboto Mono"/>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6"/>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it"/>
              <a:t>TECNOLOGIE BASILARI</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7"/>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rPr b="0" lang="it" sz="1200">
                <a:solidFill>
                  <a:srgbClr val="374151"/>
                </a:solidFill>
                <a:latin typeface="Arial"/>
                <a:ea typeface="Arial"/>
                <a:cs typeface="Arial"/>
                <a:sym typeface="Arial"/>
              </a:rPr>
              <a:t>L’architettura che sta alla base dei Web services è ben definita e sempre la stessa, indipendentemente dai Web services specifici dei vari fornitori utilizzati. L’architettura descrive le interazioni tra tre componenti principali:</a:t>
            </a:r>
            <a:endParaRPr b="0" sz="1200">
              <a:solidFill>
                <a:srgbClr val="374151"/>
              </a:solidFill>
              <a:latin typeface="Arial"/>
              <a:ea typeface="Arial"/>
              <a:cs typeface="Arial"/>
              <a:sym typeface="Arial"/>
            </a:endParaRPr>
          </a:p>
          <a:p>
            <a:pPr indent="-292100" lvl="0" marL="457200" rtl="0" algn="l">
              <a:lnSpc>
                <a:spcPct val="115000"/>
              </a:lnSpc>
              <a:spcBef>
                <a:spcPts val="0"/>
              </a:spcBef>
              <a:spcAft>
                <a:spcPts val="0"/>
              </a:spcAft>
              <a:buClr>
                <a:srgbClr val="374151"/>
              </a:buClr>
              <a:buSzPts val="1000"/>
              <a:buFont typeface="Courier New"/>
              <a:buAutoNum type="arabicPeriod"/>
            </a:pPr>
            <a:r>
              <a:rPr b="0" lang="it" sz="1200">
                <a:solidFill>
                  <a:srgbClr val="374151"/>
                </a:solidFill>
                <a:latin typeface="Arial"/>
                <a:ea typeface="Arial"/>
                <a:cs typeface="Arial"/>
                <a:sym typeface="Arial"/>
              </a:rPr>
              <a:t>Web Service Provider</a:t>
            </a:r>
            <a:endParaRPr b="0" sz="1200">
              <a:solidFill>
                <a:srgbClr val="374151"/>
              </a:solidFill>
              <a:latin typeface="Arial"/>
              <a:ea typeface="Arial"/>
              <a:cs typeface="Arial"/>
              <a:sym typeface="Arial"/>
            </a:endParaRPr>
          </a:p>
          <a:p>
            <a:pPr indent="-292100" lvl="0" marL="457200" rtl="0" algn="l">
              <a:lnSpc>
                <a:spcPct val="115000"/>
              </a:lnSpc>
              <a:spcBef>
                <a:spcPts val="0"/>
              </a:spcBef>
              <a:spcAft>
                <a:spcPts val="0"/>
              </a:spcAft>
              <a:buClr>
                <a:srgbClr val="374151"/>
              </a:buClr>
              <a:buSzPts val="1000"/>
              <a:buFont typeface="Courier New"/>
              <a:buAutoNum type="arabicPeriod"/>
            </a:pPr>
            <a:r>
              <a:rPr b="0" lang="it" sz="1200">
                <a:solidFill>
                  <a:srgbClr val="374151"/>
                </a:solidFill>
                <a:latin typeface="Arial"/>
                <a:ea typeface="Arial"/>
                <a:cs typeface="Arial"/>
                <a:sym typeface="Arial"/>
              </a:rPr>
              <a:t>Web Service Requester</a:t>
            </a:r>
            <a:endParaRPr b="0" sz="1200">
              <a:solidFill>
                <a:srgbClr val="374151"/>
              </a:solidFill>
              <a:latin typeface="Arial"/>
              <a:ea typeface="Arial"/>
              <a:cs typeface="Arial"/>
              <a:sym typeface="Arial"/>
            </a:endParaRPr>
          </a:p>
          <a:p>
            <a:pPr indent="-292100" lvl="0" marL="457200" rtl="0" algn="l">
              <a:lnSpc>
                <a:spcPct val="115000"/>
              </a:lnSpc>
              <a:spcBef>
                <a:spcPts val="0"/>
              </a:spcBef>
              <a:spcAft>
                <a:spcPts val="0"/>
              </a:spcAft>
              <a:buClr>
                <a:srgbClr val="374151"/>
              </a:buClr>
              <a:buSzPts val="1000"/>
              <a:buFont typeface="Courier New"/>
              <a:buAutoNum type="arabicPeriod"/>
            </a:pPr>
            <a:r>
              <a:rPr b="0" lang="it" sz="1200">
                <a:solidFill>
                  <a:srgbClr val="374151"/>
                </a:solidFill>
                <a:latin typeface="Arial"/>
                <a:ea typeface="Arial"/>
                <a:cs typeface="Arial"/>
                <a:sym typeface="Arial"/>
              </a:rPr>
              <a:t>Web Service Registries</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8"/>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pic>
        <p:nvPicPr>
          <p:cNvPr id="202" name="Google Shape;202;p38"/>
          <p:cNvPicPr preferRelativeResize="0"/>
          <p:nvPr/>
        </p:nvPicPr>
        <p:blipFill>
          <a:blip r:embed="rId3">
            <a:alphaModFix/>
          </a:blip>
          <a:stretch>
            <a:fillRect/>
          </a:stretch>
        </p:blipFill>
        <p:spPr>
          <a:xfrm>
            <a:off x="3325650" y="652413"/>
            <a:ext cx="3905150" cy="38386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9"/>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rPr lang="it" sz="1200">
                <a:solidFill>
                  <a:srgbClr val="374151"/>
                </a:solidFill>
                <a:latin typeface="Arial"/>
                <a:ea typeface="Arial"/>
                <a:cs typeface="Arial"/>
                <a:sym typeface="Arial"/>
              </a:rPr>
              <a:t>Web Service Provider</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rPr b="0" lang="it" sz="1200">
                <a:solidFill>
                  <a:srgbClr val="374151"/>
                </a:solidFill>
                <a:latin typeface="Arial"/>
                <a:ea typeface="Arial"/>
                <a:cs typeface="Arial"/>
                <a:sym typeface="Arial"/>
              </a:rPr>
              <a:t>Il Web Service Provider sviluppa e definisce i Web Services e li pubblica poi all’interno dei Web Service Registries, oppure li rende direttamente disponibili ai Web Service Requester.</a:t>
            </a:r>
            <a:endParaRPr b="0"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40"/>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Clr>
                <a:schemeClr val="dk2"/>
              </a:buClr>
              <a:buSzPts val="1100"/>
              <a:buFont typeface="Arial"/>
              <a:buNone/>
            </a:pPr>
            <a:r>
              <a:rPr b="0" lang="it" sz="1100">
                <a:latin typeface="Arial"/>
                <a:ea typeface="Arial"/>
                <a:cs typeface="Arial"/>
                <a:sym typeface="Arial"/>
              </a:rPr>
              <a:t>Il </a:t>
            </a:r>
            <a:r>
              <a:rPr lang="it" sz="1100">
                <a:latin typeface="Arial"/>
                <a:ea typeface="Arial"/>
                <a:cs typeface="Arial"/>
                <a:sym typeface="Arial"/>
              </a:rPr>
              <a:t>Web Service Provider</a:t>
            </a:r>
            <a:r>
              <a:rPr b="0" lang="it" sz="1100">
                <a:latin typeface="Arial"/>
                <a:ea typeface="Arial"/>
                <a:cs typeface="Arial"/>
                <a:sym typeface="Arial"/>
              </a:rPr>
              <a:t> è </a:t>
            </a:r>
            <a:r>
              <a:rPr lang="it" sz="1100">
                <a:latin typeface="Arial"/>
                <a:ea typeface="Arial"/>
                <a:cs typeface="Arial"/>
                <a:sym typeface="Arial"/>
              </a:rPr>
              <a:t>chi crea il servizio web</a:t>
            </a:r>
            <a:r>
              <a:rPr b="0" lang="it" sz="1100">
                <a:latin typeface="Arial"/>
                <a:ea typeface="Arial"/>
                <a:cs typeface="Arial"/>
                <a:sym typeface="Arial"/>
              </a:rPr>
              <a:t>.</a:t>
            </a:r>
            <a:br>
              <a:rPr b="0" lang="it" sz="1100">
                <a:latin typeface="Arial"/>
                <a:ea typeface="Arial"/>
                <a:cs typeface="Arial"/>
                <a:sym typeface="Arial"/>
              </a:rPr>
            </a:br>
            <a:r>
              <a:rPr b="0" lang="it" sz="1100">
                <a:latin typeface="Arial"/>
                <a:ea typeface="Arial"/>
                <a:cs typeface="Arial"/>
                <a:sym typeface="Arial"/>
              </a:rPr>
              <a:t> In pratica:</a:t>
            </a:r>
            <a:endParaRPr b="0" sz="1100">
              <a:latin typeface="Arial"/>
              <a:ea typeface="Arial"/>
              <a:cs typeface="Arial"/>
              <a:sym typeface="Arial"/>
            </a:endParaRPr>
          </a:p>
          <a:p>
            <a:pPr indent="-298450" lvl="0" marL="457200" rtl="0" algn="l">
              <a:lnSpc>
                <a:spcPct val="115000"/>
              </a:lnSpc>
              <a:spcBef>
                <a:spcPts val="1200"/>
              </a:spcBef>
              <a:spcAft>
                <a:spcPts val="0"/>
              </a:spcAft>
              <a:buSzPts val="1100"/>
              <a:buFont typeface="Arial"/>
              <a:buChar char="●"/>
            </a:pPr>
            <a:r>
              <a:rPr lang="it" sz="1100">
                <a:latin typeface="Arial"/>
                <a:ea typeface="Arial"/>
                <a:cs typeface="Arial"/>
                <a:sym typeface="Arial"/>
              </a:rPr>
              <a:t>Sviluppa</a:t>
            </a:r>
            <a:r>
              <a:rPr b="0" lang="it" sz="1100">
                <a:latin typeface="Arial"/>
                <a:ea typeface="Arial"/>
                <a:cs typeface="Arial"/>
                <a:sym typeface="Arial"/>
              </a:rPr>
              <a:t> il servizio (cioè scrive il programma che fa qualcosa, ad esempio fornisce il meteo, il cambio valute o le notizie).</a:t>
            </a:r>
            <a:br>
              <a:rPr b="0" lang="it" sz="1100">
                <a:latin typeface="Arial"/>
                <a:ea typeface="Arial"/>
                <a:cs typeface="Arial"/>
                <a:sym typeface="Arial"/>
              </a:rPr>
            </a:br>
            <a:endParaRPr b="0"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it" sz="1100">
                <a:latin typeface="Arial"/>
                <a:ea typeface="Arial"/>
                <a:cs typeface="Arial"/>
                <a:sym typeface="Arial"/>
              </a:rPr>
              <a:t>Lo descrive</a:t>
            </a:r>
            <a:r>
              <a:rPr b="0" lang="it" sz="1100">
                <a:latin typeface="Arial"/>
                <a:ea typeface="Arial"/>
                <a:cs typeface="Arial"/>
                <a:sym typeface="Arial"/>
              </a:rPr>
              <a:t> in modo che altri sappiano come usarlo (tramite un file WSDL o una documentazione API).</a:t>
            </a:r>
            <a:br>
              <a:rPr b="0" lang="it" sz="1100">
                <a:latin typeface="Arial"/>
                <a:ea typeface="Arial"/>
                <a:cs typeface="Arial"/>
                <a:sym typeface="Arial"/>
              </a:rPr>
            </a:br>
            <a:endParaRPr b="0"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it" sz="1100">
                <a:latin typeface="Arial"/>
                <a:ea typeface="Arial"/>
                <a:cs typeface="Arial"/>
                <a:sym typeface="Arial"/>
              </a:rPr>
              <a:t>Lo pubblica</a:t>
            </a:r>
            <a:r>
              <a:rPr b="0" lang="it" sz="1100">
                <a:latin typeface="Arial"/>
                <a:ea typeface="Arial"/>
                <a:cs typeface="Arial"/>
                <a:sym typeface="Arial"/>
              </a:rPr>
              <a:t> in un registro o lo mette online, così altri sistemi o applicazioni (</a:t>
            </a:r>
            <a:r>
              <a:rPr lang="it" sz="1100">
                <a:latin typeface="Arial"/>
                <a:ea typeface="Arial"/>
                <a:cs typeface="Arial"/>
                <a:sym typeface="Arial"/>
              </a:rPr>
              <a:t>Web Service Requester</a:t>
            </a:r>
            <a:r>
              <a:rPr b="0" lang="it" sz="1100">
                <a:latin typeface="Arial"/>
                <a:ea typeface="Arial"/>
                <a:cs typeface="Arial"/>
                <a:sym typeface="Arial"/>
              </a:rPr>
              <a:t>) possono trovarlo e utilizzarlo.</a:t>
            </a:r>
            <a:br>
              <a:rPr b="0" lang="it" sz="1100">
                <a:latin typeface="Arial"/>
                <a:ea typeface="Arial"/>
                <a:cs typeface="Arial"/>
                <a:sym typeface="Arial"/>
              </a:rPr>
            </a:br>
            <a:endParaRPr b="0" sz="1100">
              <a:latin typeface="Arial"/>
              <a:ea typeface="Arial"/>
              <a:cs typeface="Arial"/>
              <a:sym typeface="Arial"/>
            </a:endParaRPr>
          </a:p>
          <a:p>
            <a:pPr indent="0" lvl="0" marL="0" rtl="0" algn="l">
              <a:lnSpc>
                <a:spcPct val="115000"/>
              </a:lnSpc>
              <a:spcBef>
                <a:spcPts val="1200"/>
              </a:spcBef>
              <a:spcAft>
                <a:spcPts val="0"/>
              </a:spcAft>
              <a:buClr>
                <a:schemeClr val="dk2"/>
              </a:buClr>
              <a:buSzPts val="1100"/>
              <a:buFont typeface="Arial"/>
              <a:buNone/>
            </a:pPr>
            <a:r>
              <a:rPr b="0" lang="it" sz="1100">
                <a:latin typeface="Arial"/>
                <a:ea typeface="Arial"/>
                <a:cs typeface="Arial"/>
                <a:sym typeface="Arial"/>
              </a:rPr>
              <a:t>👉 In breve:</a:t>
            </a:r>
            <a:br>
              <a:rPr b="0" lang="it" sz="1100">
                <a:latin typeface="Arial"/>
                <a:ea typeface="Arial"/>
                <a:cs typeface="Arial"/>
                <a:sym typeface="Arial"/>
              </a:rPr>
            </a:br>
            <a:r>
              <a:rPr b="0" lang="it" sz="1100">
                <a:latin typeface="Arial"/>
                <a:ea typeface="Arial"/>
                <a:cs typeface="Arial"/>
                <a:sym typeface="Arial"/>
              </a:rPr>
              <a:t> </a:t>
            </a:r>
            <a:r>
              <a:rPr lang="it" sz="1100">
                <a:latin typeface="Arial"/>
                <a:ea typeface="Arial"/>
                <a:cs typeface="Arial"/>
                <a:sym typeface="Arial"/>
              </a:rPr>
              <a:t>Il Provider è “chi offre” il servizio web.</a:t>
            </a:r>
            <a:endParaRPr sz="1100">
              <a:latin typeface="Arial"/>
              <a:ea typeface="Arial"/>
              <a:cs typeface="Arial"/>
              <a:sym typeface="Arial"/>
            </a:endParaRPr>
          </a:p>
          <a:p>
            <a:pPr indent="0" lvl="0" marL="457200" rtl="0" algn="l">
              <a:lnSpc>
                <a:spcPct val="115000"/>
              </a:lnSpc>
              <a:spcBef>
                <a:spcPts val="120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41"/>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rPr lang="it" sz="1200">
                <a:solidFill>
                  <a:srgbClr val="374151"/>
                </a:solidFill>
                <a:latin typeface="Arial"/>
                <a:ea typeface="Arial"/>
                <a:cs typeface="Arial"/>
                <a:sym typeface="Arial"/>
              </a:rPr>
              <a:t>Web Service Requester</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Clr>
                <a:schemeClr val="dk2"/>
              </a:buClr>
              <a:buSzPts val="1100"/>
              <a:buFont typeface="Arial"/>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Clr>
                <a:schemeClr val="dk2"/>
              </a:buClr>
              <a:buSzPts val="1100"/>
              <a:buFont typeface="Arial"/>
              <a:buNone/>
            </a:pPr>
            <a:r>
              <a:rPr b="0" lang="it" sz="1200">
                <a:solidFill>
                  <a:srgbClr val="374151"/>
                </a:solidFill>
                <a:latin typeface="Arial"/>
                <a:ea typeface="Arial"/>
                <a:cs typeface="Arial"/>
                <a:sym typeface="Arial"/>
              </a:rPr>
              <a:t>Il Web Service Requester effettua un’operazione di ricerca per localizzare i servizi desiderati resi disponibili dai Web Service Provider e poi richiedono questi stessi servizi ai Web Service Registries oppure direttamente al luogo della loro pubblicazione. Una volta localizzato, il Web Service Requester si connette al suddetto servizio.</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5"/>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it"/>
              <a:t>IL CONCETTO DI WEB SERVICE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42"/>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Clr>
                <a:schemeClr val="dk2"/>
              </a:buClr>
              <a:buSzPts val="1100"/>
              <a:buFont typeface="Arial"/>
              <a:buNone/>
            </a:pPr>
            <a:r>
              <a:rPr b="0" lang="it" sz="1100">
                <a:latin typeface="Arial"/>
                <a:ea typeface="Arial"/>
                <a:cs typeface="Arial"/>
                <a:sym typeface="Arial"/>
              </a:rPr>
              <a:t>Il </a:t>
            </a:r>
            <a:r>
              <a:rPr lang="it" sz="1100">
                <a:latin typeface="Arial"/>
                <a:ea typeface="Arial"/>
                <a:cs typeface="Arial"/>
                <a:sym typeface="Arial"/>
              </a:rPr>
              <a:t>Web Service Requester</a:t>
            </a:r>
            <a:r>
              <a:rPr b="0" lang="it" sz="1100">
                <a:latin typeface="Arial"/>
                <a:ea typeface="Arial"/>
                <a:cs typeface="Arial"/>
                <a:sym typeface="Arial"/>
              </a:rPr>
              <a:t> è </a:t>
            </a:r>
            <a:r>
              <a:rPr lang="it" sz="1100">
                <a:latin typeface="Arial"/>
                <a:ea typeface="Arial"/>
                <a:cs typeface="Arial"/>
                <a:sym typeface="Arial"/>
              </a:rPr>
              <a:t>chi usa il servizio web</a:t>
            </a:r>
            <a:r>
              <a:rPr b="0" lang="it" sz="1100">
                <a:latin typeface="Arial"/>
                <a:ea typeface="Arial"/>
                <a:cs typeface="Arial"/>
                <a:sym typeface="Arial"/>
              </a:rPr>
              <a:t>.</a:t>
            </a:r>
            <a:endParaRPr b="0" sz="1100">
              <a:latin typeface="Arial"/>
              <a:ea typeface="Arial"/>
              <a:cs typeface="Arial"/>
              <a:sym typeface="Arial"/>
            </a:endParaRPr>
          </a:p>
          <a:p>
            <a:pPr indent="0" lvl="0" marL="0" rtl="0" algn="l">
              <a:lnSpc>
                <a:spcPct val="115000"/>
              </a:lnSpc>
              <a:spcBef>
                <a:spcPts val="1200"/>
              </a:spcBef>
              <a:spcAft>
                <a:spcPts val="0"/>
              </a:spcAft>
              <a:buClr>
                <a:schemeClr val="dk2"/>
              </a:buClr>
              <a:buSzPts val="1100"/>
              <a:buFont typeface="Arial"/>
              <a:buNone/>
            </a:pPr>
            <a:r>
              <a:rPr b="0" lang="it" sz="1100">
                <a:latin typeface="Arial"/>
                <a:ea typeface="Arial"/>
                <a:cs typeface="Arial"/>
                <a:sym typeface="Arial"/>
              </a:rPr>
              <a:t>In pratica:</a:t>
            </a:r>
            <a:endParaRPr b="0" sz="1100">
              <a:latin typeface="Arial"/>
              <a:ea typeface="Arial"/>
              <a:cs typeface="Arial"/>
              <a:sym typeface="Arial"/>
            </a:endParaRPr>
          </a:p>
          <a:p>
            <a:pPr indent="-298450" lvl="0" marL="457200" rtl="0" algn="l">
              <a:lnSpc>
                <a:spcPct val="115000"/>
              </a:lnSpc>
              <a:spcBef>
                <a:spcPts val="1200"/>
              </a:spcBef>
              <a:spcAft>
                <a:spcPts val="0"/>
              </a:spcAft>
              <a:buSzPts val="1100"/>
              <a:buFont typeface="Arial"/>
              <a:buChar char="●"/>
            </a:pPr>
            <a:r>
              <a:rPr lang="it" sz="1100">
                <a:latin typeface="Arial"/>
                <a:ea typeface="Arial"/>
                <a:cs typeface="Arial"/>
                <a:sym typeface="Arial"/>
              </a:rPr>
              <a:t>Cerca</a:t>
            </a:r>
            <a:r>
              <a:rPr b="0" lang="it" sz="1100">
                <a:latin typeface="Arial"/>
                <a:ea typeface="Arial"/>
                <a:cs typeface="Arial"/>
                <a:sym typeface="Arial"/>
              </a:rPr>
              <a:t> il servizio di cui ha bisogno (ad esempio un servizio meteo o di pagamento).</a:t>
            </a:r>
            <a:br>
              <a:rPr b="0" lang="it" sz="1100">
                <a:latin typeface="Arial"/>
                <a:ea typeface="Arial"/>
                <a:cs typeface="Arial"/>
                <a:sym typeface="Arial"/>
              </a:rPr>
            </a:br>
            <a:endParaRPr b="0"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it" sz="1100">
                <a:latin typeface="Arial"/>
                <a:ea typeface="Arial"/>
                <a:cs typeface="Arial"/>
                <a:sym typeface="Arial"/>
              </a:rPr>
              <a:t>Lo trova</a:t>
            </a:r>
            <a:r>
              <a:rPr b="0" lang="it" sz="1100">
                <a:latin typeface="Arial"/>
                <a:ea typeface="Arial"/>
                <a:cs typeface="Arial"/>
                <a:sym typeface="Arial"/>
              </a:rPr>
              <a:t> nel registro o tramite un link pubblico.</a:t>
            </a:r>
            <a:br>
              <a:rPr b="0" lang="it" sz="1100">
                <a:latin typeface="Arial"/>
                <a:ea typeface="Arial"/>
                <a:cs typeface="Arial"/>
                <a:sym typeface="Arial"/>
              </a:rPr>
            </a:br>
            <a:endParaRPr b="0"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it" sz="1100">
                <a:latin typeface="Arial"/>
                <a:ea typeface="Arial"/>
                <a:cs typeface="Arial"/>
                <a:sym typeface="Arial"/>
              </a:rPr>
              <a:t>Si collega</a:t>
            </a:r>
            <a:r>
              <a:rPr b="0" lang="it" sz="1100">
                <a:latin typeface="Arial"/>
                <a:ea typeface="Arial"/>
                <a:cs typeface="Arial"/>
                <a:sym typeface="Arial"/>
              </a:rPr>
              <a:t> al servizio e </a:t>
            </a:r>
            <a:r>
              <a:rPr lang="it" sz="1100">
                <a:latin typeface="Arial"/>
                <a:ea typeface="Arial"/>
                <a:cs typeface="Arial"/>
                <a:sym typeface="Arial"/>
              </a:rPr>
              <a:t>lo utilizza</a:t>
            </a:r>
            <a:r>
              <a:rPr b="0" lang="it" sz="1100">
                <a:latin typeface="Arial"/>
                <a:ea typeface="Arial"/>
                <a:cs typeface="Arial"/>
                <a:sym typeface="Arial"/>
              </a:rPr>
              <a:t>, chiedendo i dati o le funzioni offerte (come “dammi la temperatura di oggi”).</a:t>
            </a:r>
            <a:br>
              <a:rPr b="0" lang="it" sz="1100">
                <a:latin typeface="Arial"/>
                <a:ea typeface="Arial"/>
                <a:cs typeface="Arial"/>
                <a:sym typeface="Arial"/>
              </a:rPr>
            </a:br>
            <a:endParaRPr b="0" sz="1100">
              <a:latin typeface="Arial"/>
              <a:ea typeface="Arial"/>
              <a:cs typeface="Arial"/>
              <a:sym typeface="Arial"/>
            </a:endParaRPr>
          </a:p>
          <a:p>
            <a:pPr indent="0" lvl="0" marL="0" rtl="0" algn="l">
              <a:lnSpc>
                <a:spcPct val="115000"/>
              </a:lnSpc>
              <a:spcBef>
                <a:spcPts val="1200"/>
              </a:spcBef>
              <a:spcAft>
                <a:spcPts val="0"/>
              </a:spcAft>
              <a:buClr>
                <a:schemeClr val="dk2"/>
              </a:buClr>
              <a:buSzPts val="1100"/>
              <a:buFont typeface="Arial"/>
              <a:buNone/>
            </a:pPr>
            <a:r>
              <a:rPr b="0" lang="it" sz="1100">
                <a:latin typeface="Arial"/>
                <a:ea typeface="Arial"/>
                <a:cs typeface="Arial"/>
                <a:sym typeface="Arial"/>
              </a:rPr>
              <a:t>👉 In breve:</a:t>
            </a:r>
            <a:br>
              <a:rPr b="0" lang="it" sz="1100">
                <a:latin typeface="Arial"/>
                <a:ea typeface="Arial"/>
                <a:cs typeface="Arial"/>
                <a:sym typeface="Arial"/>
              </a:rPr>
            </a:br>
            <a:r>
              <a:rPr b="0" lang="it" sz="1100">
                <a:latin typeface="Arial"/>
                <a:ea typeface="Arial"/>
                <a:cs typeface="Arial"/>
                <a:sym typeface="Arial"/>
              </a:rPr>
              <a:t> </a:t>
            </a:r>
            <a:r>
              <a:rPr lang="it" sz="1100">
                <a:latin typeface="Arial"/>
                <a:ea typeface="Arial"/>
                <a:cs typeface="Arial"/>
                <a:sym typeface="Arial"/>
              </a:rPr>
              <a:t>Il Requester è “chi usa” il servizio web creato dal Provider.</a:t>
            </a:r>
            <a:endParaRPr sz="1100">
              <a:latin typeface="Arial"/>
              <a:ea typeface="Arial"/>
              <a:cs typeface="Arial"/>
              <a:sym typeface="Arial"/>
            </a:endParaRPr>
          </a:p>
          <a:p>
            <a:pPr indent="0" lvl="0" marL="0" rtl="0" algn="l">
              <a:lnSpc>
                <a:spcPct val="115000"/>
              </a:lnSpc>
              <a:spcBef>
                <a:spcPts val="1200"/>
              </a:spcBef>
              <a:spcAft>
                <a:spcPts val="0"/>
              </a:spcAft>
              <a:buClr>
                <a:schemeClr val="dk2"/>
              </a:buClr>
              <a:buSzPts val="1100"/>
              <a:buFont typeface="Arial"/>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3"/>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rPr lang="it" sz="1200">
                <a:solidFill>
                  <a:srgbClr val="374151"/>
                </a:solidFill>
                <a:latin typeface="Arial"/>
                <a:ea typeface="Arial"/>
                <a:cs typeface="Arial"/>
                <a:sym typeface="Arial"/>
              </a:rPr>
              <a:t>Web Service Registries</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I Web Service Registries si comportano come directory centralizzate, e sono depositari dei Web Services definiti e pubblicati dai Web Service Provider.</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4"/>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Clr>
                <a:schemeClr val="dk2"/>
              </a:buClr>
              <a:buSzPts val="1100"/>
              <a:buFont typeface="Arial"/>
              <a:buNone/>
            </a:pPr>
            <a:r>
              <a:rPr b="0" lang="it" sz="1100">
                <a:latin typeface="Arial"/>
                <a:ea typeface="Arial"/>
                <a:cs typeface="Arial"/>
                <a:sym typeface="Arial"/>
              </a:rPr>
              <a:t>I </a:t>
            </a:r>
            <a:r>
              <a:rPr lang="it" sz="1100">
                <a:latin typeface="Arial"/>
                <a:ea typeface="Arial"/>
                <a:cs typeface="Arial"/>
                <a:sym typeface="Arial"/>
              </a:rPr>
              <a:t>Web Service Registries</a:t>
            </a:r>
            <a:r>
              <a:rPr b="0" lang="it" sz="1100">
                <a:latin typeface="Arial"/>
                <a:ea typeface="Arial"/>
                <a:cs typeface="Arial"/>
                <a:sym typeface="Arial"/>
              </a:rPr>
              <a:t> sono come </a:t>
            </a:r>
            <a:r>
              <a:rPr lang="it" sz="1100">
                <a:latin typeface="Arial"/>
                <a:ea typeface="Arial"/>
                <a:cs typeface="Arial"/>
                <a:sym typeface="Arial"/>
              </a:rPr>
              <a:t>elenchi o cataloghi online</a:t>
            </a:r>
            <a:r>
              <a:rPr b="0" lang="it" sz="1100">
                <a:latin typeface="Arial"/>
                <a:ea typeface="Arial"/>
                <a:cs typeface="Arial"/>
                <a:sym typeface="Arial"/>
              </a:rPr>
              <a:t> dove vengono inseriti tutti i servizi web disponibili.</a:t>
            </a:r>
            <a:endParaRPr b="0" sz="1100">
              <a:latin typeface="Arial"/>
              <a:ea typeface="Arial"/>
              <a:cs typeface="Arial"/>
              <a:sym typeface="Arial"/>
            </a:endParaRPr>
          </a:p>
          <a:p>
            <a:pPr indent="0" lvl="0" marL="0" rtl="0" algn="l">
              <a:lnSpc>
                <a:spcPct val="115000"/>
              </a:lnSpc>
              <a:spcBef>
                <a:spcPts val="1200"/>
              </a:spcBef>
              <a:spcAft>
                <a:spcPts val="0"/>
              </a:spcAft>
              <a:buClr>
                <a:schemeClr val="dk2"/>
              </a:buClr>
              <a:buSzPts val="1100"/>
              <a:buFont typeface="Arial"/>
              <a:buNone/>
            </a:pPr>
            <a:r>
              <a:rPr b="0" lang="it" sz="1100">
                <a:latin typeface="Arial"/>
                <a:ea typeface="Arial"/>
                <a:cs typeface="Arial"/>
                <a:sym typeface="Arial"/>
              </a:rPr>
              <a:t>In pratica:</a:t>
            </a:r>
            <a:endParaRPr b="0" sz="1100">
              <a:latin typeface="Arial"/>
              <a:ea typeface="Arial"/>
              <a:cs typeface="Arial"/>
              <a:sym typeface="Arial"/>
            </a:endParaRPr>
          </a:p>
          <a:p>
            <a:pPr indent="-298450" lvl="0" marL="457200" rtl="0" algn="l">
              <a:lnSpc>
                <a:spcPct val="115000"/>
              </a:lnSpc>
              <a:spcBef>
                <a:spcPts val="1200"/>
              </a:spcBef>
              <a:spcAft>
                <a:spcPts val="0"/>
              </a:spcAft>
              <a:buSzPts val="1100"/>
              <a:buFont typeface="Arial"/>
              <a:buChar char="●"/>
            </a:pPr>
            <a:r>
              <a:rPr lang="it" sz="1100">
                <a:latin typeface="Arial"/>
                <a:ea typeface="Arial"/>
                <a:cs typeface="Arial"/>
                <a:sym typeface="Arial"/>
              </a:rPr>
              <a:t>Raccolgono</a:t>
            </a:r>
            <a:r>
              <a:rPr b="0" lang="it" sz="1100">
                <a:latin typeface="Arial"/>
                <a:ea typeface="Arial"/>
                <a:cs typeface="Arial"/>
                <a:sym typeface="Arial"/>
              </a:rPr>
              <a:t> le informazioni sui servizi creati dai Provider.</a:t>
            </a:r>
            <a:br>
              <a:rPr b="0" lang="it" sz="1100">
                <a:latin typeface="Arial"/>
                <a:ea typeface="Arial"/>
                <a:cs typeface="Arial"/>
                <a:sym typeface="Arial"/>
              </a:rPr>
            </a:br>
            <a:endParaRPr b="0"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it" sz="1100">
                <a:latin typeface="Arial"/>
                <a:ea typeface="Arial"/>
                <a:cs typeface="Arial"/>
                <a:sym typeface="Arial"/>
              </a:rPr>
              <a:t>Permettono</a:t>
            </a:r>
            <a:r>
              <a:rPr b="0" lang="it" sz="1100">
                <a:latin typeface="Arial"/>
                <a:ea typeface="Arial"/>
                <a:cs typeface="Arial"/>
                <a:sym typeface="Arial"/>
              </a:rPr>
              <a:t> ai Requester di </a:t>
            </a:r>
            <a:r>
              <a:rPr lang="it" sz="1100">
                <a:latin typeface="Arial"/>
                <a:ea typeface="Arial"/>
                <a:cs typeface="Arial"/>
                <a:sym typeface="Arial"/>
              </a:rPr>
              <a:t>trovarli facilmente</a:t>
            </a:r>
            <a:r>
              <a:rPr b="0" lang="it" sz="1100">
                <a:latin typeface="Arial"/>
                <a:ea typeface="Arial"/>
                <a:cs typeface="Arial"/>
                <a:sym typeface="Arial"/>
              </a:rPr>
              <a:t>, cercando per nome o per tipo di funzione (es. “servizio meteo”, “servizio pagamenti”).</a:t>
            </a:r>
            <a:br>
              <a:rPr b="0" lang="it" sz="1100">
                <a:latin typeface="Arial"/>
                <a:ea typeface="Arial"/>
                <a:cs typeface="Arial"/>
                <a:sym typeface="Arial"/>
              </a:rPr>
            </a:br>
            <a:endParaRPr b="0" sz="1100">
              <a:latin typeface="Arial"/>
              <a:ea typeface="Arial"/>
              <a:cs typeface="Arial"/>
              <a:sym typeface="Arial"/>
            </a:endParaRPr>
          </a:p>
          <a:p>
            <a:pPr indent="0" lvl="0" marL="0" rtl="0" algn="l">
              <a:lnSpc>
                <a:spcPct val="115000"/>
              </a:lnSpc>
              <a:spcBef>
                <a:spcPts val="1200"/>
              </a:spcBef>
              <a:spcAft>
                <a:spcPts val="0"/>
              </a:spcAft>
              <a:buClr>
                <a:schemeClr val="dk2"/>
              </a:buClr>
              <a:buSzPts val="1100"/>
              <a:buFont typeface="Arial"/>
              <a:buNone/>
            </a:pPr>
            <a:r>
              <a:rPr b="0" lang="it" sz="1100">
                <a:latin typeface="Arial"/>
                <a:ea typeface="Arial"/>
                <a:cs typeface="Arial"/>
                <a:sym typeface="Arial"/>
              </a:rPr>
              <a:t>👉 In breve:</a:t>
            </a:r>
            <a:br>
              <a:rPr b="0" lang="it" sz="1100">
                <a:latin typeface="Arial"/>
                <a:ea typeface="Arial"/>
                <a:cs typeface="Arial"/>
                <a:sym typeface="Arial"/>
              </a:rPr>
            </a:br>
            <a:r>
              <a:rPr b="0" lang="it" sz="1100">
                <a:latin typeface="Arial"/>
                <a:ea typeface="Arial"/>
                <a:cs typeface="Arial"/>
                <a:sym typeface="Arial"/>
              </a:rPr>
              <a:t> </a:t>
            </a:r>
            <a:r>
              <a:rPr lang="it" sz="1100">
                <a:latin typeface="Arial"/>
                <a:ea typeface="Arial"/>
                <a:cs typeface="Arial"/>
                <a:sym typeface="Arial"/>
              </a:rPr>
              <a:t>Il Registry è “l’elenco” dove si trovano i servizi web pubblicati.</a:t>
            </a:r>
            <a:endParaRPr sz="1100">
              <a:latin typeface="Arial"/>
              <a:ea typeface="Arial"/>
              <a:cs typeface="Arial"/>
              <a:sym typeface="Arial"/>
            </a:endParaRPr>
          </a:p>
          <a:p>
            <a:pPr indent="0" lvl="0" marL="0" rtl="0" algn="l">
              <a:lnSpc>
                <a:spcPct val="115000"/>
              </a:lnSpc>
              <a:spcBef>
                <a:spcPts val="120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5"/>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it"/>
              <a:t>GLI STANDARD</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6"/>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it" sz="1200">
                <a:solidFill>
                  <a:srgbClr val="374151"/>
                </a:solidFill>
                <a:latin typeface="Arial"/>
                <a:ea typeface="Arial"/>
                <a:cs typeface="Arial"/>
                <a:sym typeface="Arial"/>
              </a:rPr>
              <a:t>Le Tecnologie basilari dei Web Services</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Il fatto che l’industria si sta muovendo verso standard di programmazione (Java - PHP - PYTON) e di scambio dei dati (XML - json) comuni, ha favorito l’ascesa dei Web Services. E’ assolutamente essenziale che gli standard nell’area dei Web Services siano ovunque gli stessi. Senza l’accordo dell’industria di tutto il mondo sugli standard della tecnologia sottostante ai Web Services, la promessa della neutralità delle piattaforme e della compatibilità universale di sistemi eterogenei non può semplicemente essere mantenuta.</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Ulteriori standard per chiamate di procedure remote (SOAP) e chiamate di directory (UDDI) e di servizi di descrizione (WSDL) completano la gamma delle tecnologie dei Web Services.</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7"/>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pic>
        <p:nvPicPr>
          <p:cNvPr id="248" name="Google Shape;248;p47"/>
          <p:cNvPicPr preferRelativeResize="0"/>
          <p:nvPr/>
        </p:nvPicPr>
        <p:blipFill>
          <a:blip r:embed="rId3">
            <a:alphaModFix/>
          </a:blip>
          <a:stretch>
            <a:fillRect/>
          </a:stretch>
        </p:blipFill>
        <p:spPr>
          <a:xfrm>
            <a:off x="3026500" y="1033450"/>
            <a:ext cx="4495800" cy="30765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8"/>
          <p:cNvSpPr txBox="1"/>
          <p:nvPr>
            <p:ph type="title"/>
          </p:nvPr>
        </p:nvSpPr>
        <p:spPr>
          <a:xfrm>
            <a:off x="253600" y="575950"/>
            <a:ext cx="84684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1700"/>
              </a:spcBef>
              <a:spcAft>
                <a:spcPts val="0"/>
              </a:spcAft>
              <a:buClr>
                <a:schemeClr val="dk2"/>
              </a:buClr>
              <a:buSzPts val="1100"/>
              <a:buFont typeface="Arial"/>
              <a:buNone/>
            </a:pPr>
            <a:r>
              <a:rPr b="0" lang="it" sz="1350">
                <a:solidFill>
                  <a:srgbClr val="444444"/>
                </a:solidFill>
                <a:highlight>
                  <a:srgbClr val="FFFFFF"/>
                </a:highlight>
                <a:latin typeface="Verdana"/>
                <a:ea typeface="Verdana"/>
                <a:cs typeface="Verdana"/>
                <a:sym typeface="Verdana"/>
              </a:rPr>
              <a:t>Innanzitutto vorrei fare un po’ di chiarezza su due argomenti che molti magari ancora considerano come due sinonimi: </a:t>
            </a:r>
            <a:r>
              <a:rPr lang="it" sz="1350">
                <a:solidFill>
                  <a:srgbClr val="444444"/>
                </a:solidFill>
                <a:highlight>
                  <a:srgbClr val="FFFFFF"/>
                </a:highlight>
                <a:latin typeface="Verdana"/>
                <a:ea typeface="Verdana"/>
                <a:cs typeface="Verdana"/>
                <a:sym typeface="Verdana"/>
              </a:rPr>
              <a:t>REST</a:t>
            </a:r>
            <a:r>
              <a:rPr b="0" lang="it" sz="1350">
                <a:solidFill>
                  <a:srgbClr val="444444"/>
                </a:solidFill>
                <a:highlight>
                  <a:srgbClr val="FFFFFF"/>
                </a:highlight>
                <a:latin typeface="Verdana"/>
                <a:ea typeface="Verdana"/>
                <a:cs typeface="Verdana"/>
                <a:sym typeface="Verdana"/>
              </a:rPr>
              <a:t> e </a:t>
            </a:r>
            <a:r>
              <a:rPr lang="it" sz="1350">
                <a:solidFill>
                  <a:srgbClr val="444444"/>
                </a:solidFill>
                <a:highlight>
                  <a:srgbClr val="FFFFFF"/>
                </a:highlight>
                <a:latin typeface="Verdana"/>
                <a:ea typeface="Verdana"/>
                <a:cs typeface="Verdana"/>
                <a:sym typeface="Verdana"/>
              </a:rPr>
              <a:t>RESTful API</a:t>
            </a:r>
            <a:r>
              <a:rPr b="0" lang="it" sz="1350">
                <a:solidFill>
                  <a:srgbClr val="444444"/>
                </a:solidFill>
                <a:highlight>
                  <a:srgbClr val="FFFFFF"/>
                </a:highlight>
                <a:latin typeface="Verdana"/>
                <a:ea typeface="Verdana"/>
                <a:cs typeface="Verdana"/>
                <a:sym typeface="Verdana"/>
              </a:rPr>
              <a:t>.</a:t>
            </a:r>
            <a:endParaRPr b="0" sz="1350">
              <a:solidFill>
                <a:srgbClr val="444444"/>
              </a:solidFill>
              <a:highlight>
                <a:srgbClr val="FFFFFF"/>
              </a:highlight>
              <a:latin typeface="Verdana"/>
              <a:ea typeface="Verdana"/>
              <a:cs typeface="Verdana"/>
              <a:sym typeface="Verdana"/>
            </a:endParaRPr>
          </a:p>
          <a:p>
            <a:pPr indent="0" lvl="0" marL="0" rtl="0" algn="l">
              <a:lnSpc>
                <a:spcPct val="115000"/>
              </a:lnSpc>
              <a:spcBef>
                <a:spcPts val="1700"/>
              </a:spcBef>
              <a:spcAft>
                <a:spcPts val="0"/>
              </a:spcAft>
              <a:buClr>
                <a:schemeClr val="dk2"/>
              </a:buClr>
              <a:buSzPts val="1100"/>
              <a:buFont typeface="Arial"/>
              <a:buNone/>
            </a:pPr>
            <a:r>
              <a:rPr lang="it" sz="1350">
                <a:solidFill>
                  <a:srgbClr val="444444"/>
                </a:solidFill>
                <a:highlight>
                  <a:srgbClr val="FFFFFF"/>
                </a:highlight>
                <a:latin typeface="Verdana"/>
                <a:ea typeface="Verdana"/>
                <a:cs typeface="Verdana"/>
                <a:sym typeface="Verdana"/>
              </a:rPr>
              <a:t>REST</a:t>
            </a:r>
            <a:r>
              <a:rPr b="0" lang="it" sz="1350">
                <a:solidFill>
                  <a:srgbClr val="444444"/>
                </a:solidFill>
                <a:highlight>
                  <a:srgbClr val="FFFFFF"/>
                </a:highlight>
                <a:latin typeface="Verdana"/>
                <a:ea typeface="Verdana"/>
                <a:cs typeface="Verdana"/>
                <a:sym typeface="Verdana"/>
              </a:rPr>
              <a:t> è l’acronimo di </a:t>
            </a:r>
            <a:r>
              <a:rPr i="1" lang="it" sz="1350">
                <a:solidFill>
                  <a:srgbClr val="444444"/>
                </a:solidFill>
                <a:highlight>
                  <a:srgbClr val="FFFFFF"/>
                </a:highlight>
                <a:latin typeface="Verdana"/>
                <a:ea typeface="Verdana"/>
                <a:cs typeface="Verdana"/>
                <a:sym typeface="Verdana"/>
              </a:rPr>
              <a:t>REpresentational State Transfer</a:t>
            </a:r>
            <a:r>
              <a:rPr b="0" lang="it" sz="1350">
                <a:solidFill>
                  <a:srgbClr val="444444"/>
                </a:solidFill>
                <a:highlight>
                  <a:srgbClr val="FFFFFF"/>
                </a:highlight>
                <a:latin typeface="Verdana"/>
                <a:ea typeface="Verdana"/>
                <a:cs typeface="Verdana"/>
                <a:sym typeface="Verdana"/>
              </a:rPr>
              <a:t>, ovvero una rappresentazione del trasferimento di stato di un determinato dato. Descrive una serie di linee guida e di approcci che definiscono lo stile con cui i dati vengono trasmessi.</a:t>
            </a:r>
            <a:endParaRPr b="0" sz="1350">
              <a:solidFill>
                <a:srgbClr val="444444"/>
              </a:solidFill>
              <a:highlight>
                <a:srgbClr val="FFFFFF"/>
              </a:highlight>
              <a:latin typeface="Verdana"/>
              <a:ea typeface="Verdana"/>
              <a:cs typeface="Verdana"/>
              <a:sym typeface="Verdana"/>
            </a:endParaRPr>
          </a:p>
          <a:p>
            <a:pPr indent="0" lvl="0" marL="0" rtl="0" algn="l">
              <a:lnSpc>
                <a:spcPct val="115000"/>
              </a:lnSpc>
              <a:spcBef>
                <a:spcPts val="1700"/>
              </a:spcBef>
              <a:spcAft>
                <a:spcPts val="0"/>
              </a:spcAft>
              <a:buClr>
                <a:schemeClr val="dk2"/>
              </a:buClr>
              <a:buSzPts val="1100"/>
              <a:buFont typeface="Arial"/>
              <a:buNone/>
            </a:pPr>
            <a:r>
              <a:rPr lang="it" sz="1350">
                <a:solidFill>
                  <a:srgbClr val="444444"/>
                </a:solidFill>
                <a:highlight>
                  <a:srgbClr val="FFFFFF"/>
                </a:highlight>
                <a:latin typeface="Verdana"/>
                <a:ea typeface="Verdana"/>
                <a:cs typeface="Verdana"/>
                <a:sym typeface="Verdana"/>
              </a:rPr>
              <a:t>API</a:t>
            </a:r>
            <a:r>
              <a:rPr b="0" lang="it" sz="1350">
                <a:solidFill>
                  <a:srgbClr val="444444"/>
                </a:solidFill>
                <a:highlight>
                  <a:srgbClr val="FFFFFF"/>
                </a:highlight>
                <a:latin typeface="Verdana"/>
                <a:ea typeface="Verdana"/>
                <a:cs typeface="Verdana"/>
                <a:sym typeface="Verdana"/>
              </a:rPr>
              <a:t> invece è l’acronimo di </a:t>
            </a:r>
            <a:r>
              <a:rPr i="1" lang="it" sz="1350">
                <a:solidFill>
                  <a:srgbClr val="444444"/>
                </a:solidFill>
                <a:highlight>
                  <a:srgbClr val="FFFFFF"/>
                </a:highlight>
                <a:latin typeface="Verdana"/>
                <a:ea typeface="Verdana"/>
                <a:cs typeface="Verdana"/>
                <a:sym typeface="Verdana"/>
              </a:rPr>
              <a:t>Application Programming Interface</a:t>
            </a:r>
            <a:r>
              <a:rPr b="0" lang="it" sz="1350">
                <a:solidFill>
                  <a:srgbClr val="444444"/>
                </a:solidFill>
                <a:highlight>
                  <a:srgbClr val="FFFFFF"/>
                </a:highlight>
                <a:latin typeface="Verdana"/>
                <a:ea typeface="Verdana"/>
                <a:cs typeface="Verdana"/>
                <a:sym typeface="Verdana"/>
              </a:rPr>
              <a:t> e indica un insieme di procedure (in genere raggruppate per strumenti specifici) atte a risolvere uno specifico problema di comunicazione tra diversi computer o tra diversi software o tra diversi componenti di software.</a:t>
            </a:r>
            <a:endParaRPr b="0" sz="1350">
              <a:solidFill>
                <a:srgbClr val="444444"/>
              </a:solidFill>
              <a:highlight>
                <a:srgbClr val="FFFFFF"/>
              </a:highlight>
              <a:latin typeface="Verdana"/>
              <a:ea typeface="Verdana"/>
              <a:cs typeface="Verdana"/>
              <a:sym typeface="Verdana"/>
            </a:endParaRPr>
          </a:p>
          <a:p>
            <a:pPr indent="0" lvl="0" marL="0" rtl="0" algn="l">
              <a:lnSpc>
                <a:spcPct val="115000"/>
              </a:lnSpc>
              <a:spcBef>
                <a:spcPts val="1700"/>
              </a:spcBef>
              <a:spcAft>
                <a:spcPts val="0"/>
              </a:spcAft>
              <a:buClr>
                <a:schemeClr val="dk2"/>
              </a:buClr>
              <a:buSzPts val="1100"/>
              <a:buFont typeface="Arial"/>
              <a:buNone/>
            </a:pPr>
            <a:r>
              <a:rPr b="0" lang="it" sz="1350">
                <a:solidFill>
                  <a:srgbClr val="444444"/>
                </a:solidFill>
                <a:highlight>
                  <a:srgbClr val="FFFFFF"/>
                </a:highlight>
                <a:latin typeface="Verdana"/>
                <a:ea typeface="Verdana"/>
                <a:cs typeface="Verdana"/>
                <a:sym typeface="Verdana"/>
              </a:rPr>
              <a:t>Nel caso specifico dei servizi web, le API non sono altro che un insieme di </a:t>
            </a:r>
            <a:r>
              <a:rPr lang="it" sz="1350">
                <a:solidFill>
                  <a:srgbClr val="444444"/>
                </a:solidFill>
                <a:highlight>
                  <a:srgbClr val="FFFFFF"/>
                </a:highlight>
                <a:latin typeface="Verdana"/>
                <a:ea typeface="Verdana"/>
                <a:cs typeface="Verdana"/>
                <a:sym typeface="Verdana"/>
              </a:rPr>
              <a:t>endpoint, </a:t>
            </a:r>
            <a:r>
              <a:rPr b="0" lang="it" sz="1350">
                <a:solidFill>
                  <a:srgbClr val="444444"/>
                </a:solidFill>
                <a:highlight>
                  <a:srgbClr val="FFFFFF"/>
                </a:highlight>
                <a:latin typeface="Verdana"/>
                <a:ea typeface="Verdana"/>
                <a:cs typeface="Verdana"/>
                <a:sym typeface="Verdana"/>
              </a:rPr>
              <a:t>che sono rappresentante da dei semplici URL. Gli </a:t>
            </a:r>
            <a:r>
              <a:rPr lang="it" sz="1350">
                <a:solidFill>
                  <a:srgbClr val="444444"/>
                </a:solidFill>
                <a:highlight>
                  <a:srgbClr val="FFFFFF"/>
                </a:highlight>
                <a:latin typeface="Verdana"/>
                <a:ea typeface="Verdana"/>
                <a:cs typeface="Verdana"/>
                <a:sym typeface="Verdana"/>
              </a:rPr>
              <a:t>endpoint</a:t>
            </a:r>
            <a:r>
              <a:rPr b="0" lang="it" sz="1350">
                <a:solidFill>
                  <a:srgbClr val="444444"/>
                </a:solidFill>
                <a:highlight>
                  <a:srgbClr val="FFFFFF"/>
                </a:highlight>
                <a:latin typeface="Verdana"/>
                <a:ea typeface="Verdana"/>
                <a:cs typeface="Verdana"/>
                <a:sym typeface="Verdana"/>
              </a:rPr>
              <a:t> rispondono a delle precise richieste fatte da una specifica applicazione.</a:t>
            </a:r>
            <a:endParaRPr b="0" sz="1350">
              <a:solidFill>
                <a:srgbClr val="444444"/>
              </a:solidFill>
              <a:highlight>
                <a:srgbClr val="FFFFFF"/>
              </a:highlight>
              <a:latin typeface="Verdana"/>
              <a:ea typeface="Verdana"/>
              <a:cs typeface="Verdana"/>
              <a:sym typeface="Verdana"/>
            </a:endParaRPr>
          </a:p>
          <a:p>
            <a:pPr indent="0" lvl="0" marL="0" rtl="0" algn="l">
              <a:lnSpc>
                <a:spcPct val="115000"/>
              </a:lnSpc>
              <a:spcBef>
                <a:spcPts val="120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9"/>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it" sz="1200">
                <a:solidFill>
                  <a:srgbClr val="374151"/>
                </a:solidFill>
                <a:latin typeface="Arial"/>
                <a:ea typeface="Arial"/>
                <a:cs typeface="Arial"/>
                <a:sym typeface="Arial"/>
              </a:rPr>
              <a:t>XML</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EXtensible Markup Language, o XML, fornisce le fondamenta per i Web Services. E’ quella tecnologia dei Web services su sui si basano tutte le altre tecnologie.</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Similmente a HTML, XML usa tag di programmazione per definire la proprietà dei dati sulle pagine Web e altri documenti. Le tag XML, tuttavia, sono molto più versatili perchè possono definire non solo il modo in cui questi dati vengono visti, ma anche il contenuto stesso dei dati.</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Mentre HTML limita l’utente ad utilizzare tag predefiniti, con XML è possibile definire un numero illimitato di tag o schemi per l’accesso, per la manipolazione e la visualizzazione dei dati. Qui sotto è riportato un esempio di come XML e HTML definiscono i dati in maniera totalmente diversa.</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50"/>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XML:</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&lt;firstName&gt;Alice&lt;/firstName&gt;</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&lt;lastName&gt;Jones&lt;/lastName&gt;</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&lt;dateBirth&gt;10-17-58&lt;/dateBirth&gt;</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000">
                <a:solidFill>
                  <a:srgbClr val="374151"/>
                </a:solidFill>
                <a:latin typeface="Courier New"/>
                <a:ea typeface="Courier New"/>
                <a:cs typeface="Courier New"/>
                <a:sym typeface="Courier New"/>
              </a:rPr>
              <a:t> </a:t>
            </a:r>
            <a:endParaRPr b="0" sz="1000">
              <a:solidFill>
                <a:srgbClr val="374151"/>
              </a:solidFill>
              <a:latin typeface="Courier New"/>
              <a:ea typeface="Courier New"/>
              <a:cs typeface="Courier New"/>
              <a:sym typeface="Courier New"/>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HTML:</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&lt;font size="3"&gt;Alice Jones&lt;/font&gt;</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&lt;b&gt;October 17, 1958&lt;/b&gt;</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In questo esempio la pagina XML potrebbe fungere da database, contenendo informazioni su Alice Jones. Si noti come le tag XML definiscono il contenuto dei dati, mentre quelle HTML definiscono gli attributi come la misura e il display dei caratteri. Generalizzando si può affermare che HTML definisce il modo in cui i dati verranno visualizzati, mentre XML definisce cosa sono.</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51"/>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it" sz="1200">
                <a:solidFill>
                  <a:srgbClr val="374151"/>
                </a:solidFill>
                <a:latin typeface="Arial"/>
                <a:ea typeface="Arial"/>
                <a:cs typeface="Arial"/>
                <a:sym typeface="Arial"/>
              </a:rPr>
              <a:t>SOAP</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Simple Object Access Protocol, o semplicemente SOAP, gestisce tutte le comunicazioni tra i vari componenti. Simile a CORBA, COM e IIOP, ma molto più semplice e meno impegnativo dal punto di vista della programmazione, permette la comunicazione tra applicazioni attraverso le intranet o Internet, indipendentemente dalla piattaforma su cui queste applicazioni girano.</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SOAP è una procedura remota per chiamare protocolli, che usa la sintassi XML per mandare i comandi che chiamano applicazioni da server remoti. Per il trasporto SOAP si basa su HTTP, di conseguenza i comandi SOAP attraversano i firewall delle aziende senza controllo, in quanto appaiono ai Web Server come pagine Web HTML standard.</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6"/>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2"/>
              </a:buClr>
              <a:buSzPts val="1100"/>
              <a:buFont typeface="Arial"/>
              <a:buNone/>
            </a:pPr>
            <a:r>
              <a:rPr lang="it" sz="1300">
                <a:solidFill>
                  <a:srgbClr val="374151"/>
                </a:solidFill>
                <a:latin typeface="Arial"/>
                <a:ea typeface="Arial"/>
                <a:cs typeface="Arial"/>
                <a:sym typeface="Arial"/>
              </a:rPr>
              <a:t>Web Services: il concetto</a:t>
            </a:r>
            <a:endParaRPr sz="1300">
              <a:solidFill>
                <a:srgbClr val="374151"/>
              </a:solidFill>
              <a:latin typeface="Arial"/>
              <a:ea typeface="Arial"/>
              <a:cs typeface="Arial"/>
              <a:sym typeface="Arial"/>
            </a:endParaRPr>
          </a:p>
          <a:p>
            <a:pPr indent="0" lvl="0" marL="0" rtl="0" algn="l">
              <a:lnSpc>
                <a:spcPct val="107916"/>
              </a:lnSpc>
              <a:spcBef>
                <a:spcPts val="300"/>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595"/>
              </a:spcBef>
              <a:spcAft>
                <a:spcPts val="0"/>
              </a:spcAft>
              <a:buNone/>
            </a:pPr>
            <a:r>
              <a:t/>
            </a:r>
            <a:endParaRPr sz="1600">
              <a:solidFill>
                <a:srgbClr val="4887E8"/>
              </a:solidFill>
              <a:latin typeface="Calibri"/>
              <a:ea typeface="Calibri"/>
              <a:cs typeface="Calibri"/>
              <a:sym typeface="Calibri"/>
            </a:endParaRPr>
          </a:p>
          <a:p>
            <a:pPr indent="0" lvl="0" marL="0" rtl="0" algn="l">
              <a:lnSpc>
                <a:spcPct val="115000"/>
              </a:lnSpc>
              <a:spcBef>
                <a:spcPts val="595"/>
              </a:spcBef>
              <a:spcAft>
                <a:spcPts val="0"/>
              </a:spcAft>
              <a:buNone/>
            </a:pPr>
            <a:r>
              <a:rPr b="0" lang="it" sz="1200">
                <a:solidFill>
                  <a:srgbClr val="374151"/>
                </a:solidFill>
                <a:latin typeface="Arial"/>
                <a:ea typeface="Arial"/>
                <a:cs typeface="Arial"/>
                <a:sym typeface="Arial"/>
              </a:rPr>
              <a:t>L'idea fondamentale che sta alla base dei Web services è l'integrazione come servizio</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Il concetto rappresenta un set definito di tecnologie basate sugli standard industriali, che lavorano insieme per facilitare l'interoperabilità tra sistemi eterogenei, che siano all'interno della stessa azienda, o risiedano da qualche parte su Internet. Con i Web services si possono abilitare applicazioni al Web, per farle comunicare con altre applicazioni che sono state a loro volta abilitate agli standard dei Web services.</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Clr>
                <a:schemeClr val="dk2"/>
              </a:buClr>
              <a:buSzPts val="1100"/>
              <a:buFont typeface="Arial"/>
              <a:buNone/>
            </a:pPr>
            <a:r>
              <a:t/>
            </a:r>
            <a:endParaRPr b="0" sz="1200">
              <a:solidFill>
                <a:srgbClr val="37415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52"/>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it" sz="1200">
                <a:solidFill>
                  <a:srgbClr val="374151"/>
                </a:solidFill>
                <a:latin typeface="Arial"/>
                <a:ea typeface="Arial"/>
                <a:cs typeface="Arial"/>
                <a:sym typeface="Arial"/>
              </a:rPr>
              <a:t>UDDI</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Universal Discovery, Description and Integration (UDDI), mettono a disposizione directory services pubblicamente raggiungibili per Web services basati su XML. Quando richiesto dalle applicazioni, i registri UDDI, XML-based, forniscono informazioni su servizi nuovi, sullo stato di servizi particolari e sulla disponibilità di servizi compatibili.</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UDDI conferisce ai diversi business una directory distribuita a livello mondiale, Web based, similmente alle pagine gialle, per pubblicare i propri servizi e per scoprire e integrare automaticamente tutti i servizi disponibili. I messaggi UDDI vengono trasmessi via SOAP. Come la rete attuale di server DNS (Domain Name System) ci aspettiamo di veder proliferare in futuro anche una rete di server UDDI.</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53"/>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it" sz="1200">
                <a:solidFill>
                  <a:srgbClr val="374151"/>
                </a:solidFill>
                <a:latin typeface="Arial"/>
                <a:ea typeface="Arial"/>
                <a:cs typeface="Arial"/>
                <a:sym typeface="Arial"/>
              </a:rPr>
              <a:t>WSDL</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UDDI usa il linguaggio basato su XML Web services Description Language, abbreviato WSDL, per descrivere le caratteristiche di un dato Web service, ed anche i protocolli e i formati che questo servizio utilizza.</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54"/>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it" sz="1150">
                <a:solidFill>
                  <a:srgbClr val="000088"/>
                </a:solidFill>
                <a:highlight>
                  <a:srgbClr val="EEEEEE"/>
                </a:highlight>
                <a:latin typeface="Arial"/>
                <a:ea typeface="Arial"/>
                <a:cs typeface="Arial"/>
                <a:sym typeface="Arial"/>
              </a:rPr>
              <a:t>&lt;definitions</a:t>
            </a:r>
            <a:r>
              <a:rPr b="0" lang="it" sz="1150">
                <a:highlight>
                  <a:srgbClr val="EEEEEE"/>
                </a:highlight>
                <a:latin typeface="Arial"/>
                <a:ea typeface="Arial"/>
                <a:cs typeface="Arial"/>
                <a:sym typeface="Arial"/>
              </a:rPr>
              <a:t> </a:t>
            </a:r>
            <a:r>
              <a:rPr b="0" lang="it" sz="1150">
                <a:solidFill>
                  <a:srgbClr val="660066"/>
                </a:solidFill>
                <a:highlight>
                  <a:srgbClr val="EEEEEE"/>
                </a:highlight>
                <a:latin typeface="Arial"/>
                <a:ea typeface="Arial"/>
                <a:cs typeface="Arial"/>
                <a:sym typeface="Arial"/>
              </a:rPr>
              <a:t>name</a:t>
            </a:r>
            <a:r>
              <a:rPr b="0" lang="it" sz="1150">
                <a:highlight>
                  <a:srgbClr val="EEEEEE"/>
                </a:highlight>
                <a:latin typeface="Arial"/>
                <a:ea typeface="Arial"/>
                <a:cs typeface="Arial"/>
                <a:sym typeface="Arial"/>
              </a:rPr>
              <a:t> </a:t>
            </a:r>
            <a:r>
              <a:rPr b="0" lang="it" sz="1150">
                <a:solidFill>
                  <a:srgbClr val="666600"/>
                </a:solidFill>
                <a:highlight>
                  <a:srgbClr val="EEEEEE"/>
                </a:highlight>
                <a:latin typeface="Arial"/>
                <a:ea typeface="Arial"/>
                <a:cs typeface="Arial"/>
                <a:sym typeface="Arial"/>
              </a:rPr>
              <a:t>=</a:t>
            </a:r>
            <a:r>
              <a:rPr b="0" lang="it" sz="1150">
                <a:highlight>
                  <a:srgbClr val="EEEEEE"/>
                </a:highlight>
                <a:latin typeface="Arial"/>
                <a:ea typeface="Arial"/>
                <a:cs typeface="Arial"/>
                <a:sym typeface="Arial"/>
              </a:rPr>
              <a:t> </a:t>
            </a:r>
            <a:r>
              <a:rPr b="0" lang="it" sz="1150">
                <a:solidFill>
                  <a:srgbClr val="008800"/>
                </a:solidFill>
                <a:highlight>
                  <a:srgbClr val="EEEEEE"/>
                </a:highlight>
                <a:latin typeface="Arial"/>
                <a:ea typeface="Arial"/>
                <a:cs typeface="Arial"/>
                <a:sym typeface="Arial"/>
              </a:rPr>
              <a:t>"HelloService"</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660066"/>
                </a:solidFill>
                <a:highlight>
                  <a:srgbClr val="EEEEEE"/>
                </a:highlight>
                <a:latin typeface="Arial"/>
                <a:ea typeface="Arial"/>
                <a:cs typeface="Arial"/>
                <a:sym typeface="Arial"/>
              </a:rPr>
              <a:t>targetNamespace</a:t>
            </a:r>
            <a:r>
              <a:rPr b="0" lang="it" sz="1150">
                <a:highlight>
                  <a:srgbClr val="EEEEEE"/>
                </a:highlight>
                <a:latin typeface="Arial"/>
                <a:ea typeface="Arial"/>
                <a:cs typeface="Arial"/>
                <a:sym typeface="Arial"/>
              </a:rPr>
              <a:t> </a:t>
            </a:r>
            <a:r>
              <a:rPr b="0" lang="it" sz="1150">
                <a:solidFill>
                  <a:srgbClr val="666600"/>
                </a:solidFill>
                <a:highlight>
                  <a:srgbClr val="EEEEEE"/>
                </a:highlight>
                <a:latin typeface="Arial"/>
                <a:ea typeface="Arial"/>
                <a:cs typeface="Arial"/>
                <a:sym typeface="Arial"/>
              </a:rPr>
              <a:t>=</a:t>
            </a:r>
            <a:r>
              <a:rPr b="0" lang="it" sz="1150">
                <a:highlight>
                  <a:srgbClr val="EEEEEE"/>
                </a:highlight>
                <a:latin typeface="Arial"/>
                <a:ea typeface="Arial"/>
                <a:cs typeface="Arial"/>
                <a:sym typeface="Arial"/>
              </a:rPr>
              <a:t> </a:t>
            </a:r>
            <a:r>
              <a:rPr b="0" lang="it" sz="1150">
                <a:solidFill>
                  <a:srgbClr val="008800"/>
                </a:solidFill>
                <a:highlight>
                  <a:srgbClr val="EEEEEE"/>
                </a:highlight>
                <a:latin typeface="Arial"/>
                <a:ea typeface="Arial"/>
                <a:cs typeface="Arial"/>
                <a:sym typeface="Arial"/>
              </a:rPr>
              <a:t>"http://www.examples.com/wsdl/HelloService.wsdl"</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660066"/>
                </a:solidFill>
                <a:highlight>
                  <a:srgbClr val="EEEEEE"/>
                </a:highlight>
                <a:latin typeface="Arial"/>
                <a:ea typeface="Arial"/>
                <a:cs typeface="Arial"/>
                <a:sym typeface="Arial"/>
              </a:rPr>
              <a:t>xmlns</a:t>
            </a:r>
            <a:r>
              <a:rPr b="0" lang="it" sz="1150">
                <a:highlight>
                  <a:srgbClr val="EEEEEE"/>
                </a:highlight>
                <a:latin typeface="Arial"/>
                <a:ea typeface="Arial"/>
                <a:cs typeface="Arial"/>
                <a:sym typeface="Arial"/>
              </a:rPr>
              <a:t> </a:t>
            </a:r>
            <a:r>
              <a:rPr b="0" lang="it" sz="1150">
                <a:solidFill>
                  <a:srgbClr val="666600"/>
                </a:solidFill>
                <a:highlight>
                  <a:srgbClr val="EEEEEE"/>
                </a:highlight>
                <a:latin typeface="Arial"/>
                <a:ea typeface="Arial"/>
                <a:cs typeface="Arial"/>
                <a:sym typeface="Arial"/>
              </a:rPr>
              <a:t>=</a:t>
            </a:r>
            <a:r>
              <a:rPr b="0" lang="it" sz="1150">
                <a:highlight>
                  <a:srgbClr val="EEEEEE"/>
                </a:highlight>
                <a:latin typeface="Arial"/>
                <a:ea typeface="Arial"/>
                <a:cs typeface="Arial"/>
                <a:sym typeface="Arial"/>
              </a:rPr>
              <a:t> </a:t>
            </a:r>
            <a:r>
              <a:rPr b="0" lang="it" sz="1150">
                <a:solidFill>
                  <a:srgbClr val="008800"/>
                </a:solidFill>
                <a:highlight>
                  <a:srgbClr val="EEEEEE"/>
                </a:highlight>
                <a:latin typeface="Arial"/>
                <a:ea typeface="Arial"/>
                <a:cs typeface="Arial"/>
                <a:sym typeface="Arial"/>
              </a:rPr>
              <a:t>"http://schemas.xmlsoap.org/wsdl/"</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660066"/>
                </a:solidFill>
                <a:highlight>
                  <a:srgbClr val="EEEEEE"/>
                </a:highlight>
                <a:latin typeface="Arial"/>
                <a:ea typeface="Arial"/>
                <a:cs typeface="Arial"/>
                <a:sym typeface="Arial"/>
              </a:rPr>
              <a:t>xmlns:soap</a:t>
            </a:r>
            <a:r>
              <a:rPr b="0" lang="it" sz="1150">
                <a:highlight>
                  <a:srgbClr val="EEEEEE"/>
                </a:highlight>
                <a:latin typeface="Arial"/>
                <a:ea typeface="Arial"/>
                <a:cs typeface="Arial"/>
                <a:sym typeface="Arial"/>
              </a:rPr>
              <a:t> </a:t>
            </a:r>
            <a:r>
              <a:rPr b="0" lang="it" sz="1150">
                <a:solidFill>
                  <a:srgbClr val="666600"/>
                </a:solidFill>
                <a:highlight>
                  <a:srgbClr val="EEEEEE"/>
                </a:highlight>
                <a:latin typeface="Arial"/>
                <a:ea typeface="Arial"/>
                <a:cs typeface="Arial"/>
                <a:sym typeface="Arial"/>
              </a:rPr>
              <a:t>=</a:t>
            </a:r>
            <a:r>
              <a:rPr b="0" lang="it" sz="1150">
                <a:highlight>
                  <a:srgbClr val="EEEEEE"/>
                </a:highlight>
                <a:latin typeface="Arial"/>
                <a:ea typeface="Arial"/>
                <a:cs typeface="Arial"/>
                <a:sym typeface="Arial"/>
              </a:rPr>
              <a:t> </a:t>
            </a:r>
            <a:r>
              <a:rPr b="0" lang="it" sz="1150">
                <a:solidFill>
                  <a:srgbClr val="008800"/>
                </a:solidFill>
                <a:highlight>
                  <a:srgbClr val="EEEEEE"/>
                </a:highlight>
                <a:latin typeface="Arial"/>
                <a:ea typeface="Arial"/>
                <a:cs typeface="Arial"/>
                <a:sym typeface="Arial"/>
              </a:rPr>
              <a:t>"http://schemas.xmlsoap.org/wsdl/soap/"</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660066"/>
                </a:solidFill>
                <a:highlight>
                  <a:srgbClr val="EEEEEE"/>
                </a:highlight>
                <a:latin typeface="Arial"/>
                <a:ea typeface="Arial"/>
                <a:cs typeface="Arial"/>
                <a:sym typeface="Arial"/>
              </a:rPr>
              <a:t>xmlns:tns</a:t>
            </a:r>
            <a:r>
              <a:rPr b="0" lang="it" sz="1150">
                <a:highlight>
                  <a:srgbClr val="EEEEEE"/>
                </a:highlight>
                <a:latin typeface="Arial"/>
                <a:ea typeface="Arial"/>
                <a:cs typeface="Arial"/>
                <a:sym typeface="Arial"/>
              </a:rPr>
              <a:t> </a:t>
            </a:r>
            <a:r>
              <a:rPr b="0" lang="it" sz="1150">
                <a:solidFill>
                  <a:srgbClr val="666600"/>
                </a:solidFill>
                <a:highlight>
                  <a:srgbClr val="EEEEEE"/>
                </a:highlight>
                <a:latin typeface="Arial"/>
                <a:ea typeface="Arial"/>
                <a:cs typeface="Arial"/>
                <a:sym typeface="Arial"/>
              </a:rPr>
              <a:t>=</a:t>
            </a:r>
            <a:r>
              <a:rPr b="0" lang="it" sz="1150">
                <a:highlight>
                  <a:srgbClr val="EEEEEE"/>
                </a:highlight>
                <a:latin typeface="Arial"/>
                <a:ea typeface="Arial"/>
                <a:cs typeface="Arial"/>
                <a:sym typeface="Arial"/>
              </a:rPr>
              <a:t> </a:t>
            </a:r>
            <a:r>
              <a:rPr b="0" lang="it" sz="1150">
                <a:solidFill>
                  <a:srgbClr val="008800"/>
                </a:solidFill>
                <a:highlight>
                  <a:srgbClr val="EEEEEE"/>
                </a:highlight>
                <a:latin typeface="Arial"/>
                <a:ea typeface="Arial"/>
                <a:cs typeface="Arial"/>
                <a:sym typeface="Arial"/>
              </a:rPr>
              <a:t>"http://www.examples.com/wsdl/HelloService.wsdl"</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660066"/>
                </a:solidFill>
                <a:highlight>
                  <a:srgbClr val="EEEEEE"/>
                </a:highlight>
                <a:latin typeface="Arial"/>
                <a:ea typeface="Arial"/>
                <a:cs typeface="Arial"/>
                <a:sym typeface="Arial"/>
              </a:rPr>
              <a:t>xmlns:xsd</a:t>
            </a:r>
            <a:r>
              <a:rPr b="0" lang="it" sz="1150">
                <a:highlight>
                  <a:srgbClr val="EEEEEE"/>
                </a:highlight>
                <a:latin typeface="Arial"/>
                <a:ea typeface="Arial"/>
                <a:cs typeface="Arial"/>
                <a:sym typeface="Arial"/>
              </a:rPr>
              <a:t> </a:t>
            </a:r>
            <a:r>
              <a:rPr b="0" lang="it" sz="1150">
                <a:solidFill>
                  <a:srgbClr val="666600"/>
                </a:solidFill>
                <a:highlight>
                  <a:srgbClr val="EEEEEE"/>
                </a:highlight>
                <a:latin typeface="Arial"/>
                <a:ea typeface="Arial"/>
                <a:cs typeface="Arial"/>
                <a:sym typeface="Arial"/>
              </a:rPr>
              <a:t>=</a:t>
            </a:r>
            <a:r>
              <a:rPr b="0" lang="it" sz="1150">
                <a:highlight>
                  <a:srgbClr val="EEEEEE"/>
                </a:highlight>
                <a:latin typeface="Arial"/>
                <a:ea typeface="Arial"/>
                <a:cs typeface="Arial"/>
                <a:sym typeface="Arial"/>
              </a:rPr>
              <a:t> </a:t>
            </a:r>
            <a:r>
              <a:rPr b="0" lang="it" sz="1150">
                <a:solidFill>
                  <a:srgbClr val="008800"/>
                </a:solidFill>
                <a:highlight>
                  <a:srgbClr val="EEEEEE"/>
                </a:highlight>
                <a:latin typeface="Arial"/>
                <a:ea typeface="Arial"/>
                <a:cs typeface="Arial"/>
                <a:sym typeface="Arial"/>
              </a:rPr>
              <a:t>"http://www.w3.org/2001/XMLSchema"</a:t>
            </a:r>
            <a:r>
              <a:rPr b="0" lang="it" sz="1150">
                <a:solidFill>
                  <a:srgbClr val="000088"/>
                </a:solidFill>
                <a:highlight>
                  <a:srgbClr val="EEEEEE"/>
                </a:highlight>
                <a:latin typeface="Arial"/>
                <a:ea typeface="Arial"/>
                <a:cs typeface="Arial"/>
                <a:sym typeface="Arial"/>
              </a:rPr>
              <a:t>&gt;</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000088"/>
                </a:solidFill>
                <a:highlight>
                  <a:srgbClr val="EEEEEE"/>
                </a:highlight>
                <a:latin typeface="Arial"/>
                <a:ea typeface="Arial"/>
                <a:cs typeface="Arial"/>
                <a:sym typeface="Arial"/>
              </a:rPr>
              <a:t>&lt;message</a:t>
            </a:r>
            <a:r>
              <a:rPr b="0" lang="it" sz="1150">
                <a:highlight>
                  <a:srgbClr val="EEEEEE"/>
                </a:highlight>
                <a:latin typeface="Arial"/>
                <a:ea typeface="Arial"/>
                <a:cs typeface="Arial"/>
                <a:sym typeface="Arial"/>
              </a:rPr>
              <a:t> </a:t>
            </a:r>
            <a:r>
              <a:rPr b="0" lang="it" sz="1150">
                <a:solidFill>
                  <a:srgbClr val="660066"/>
                </a:solidFill>
                <a:highlight>
                  <a:srgbClr val="EEEEEE"/>
                </a:highlight>
                <a:latin typeface="Arial"/>
                <a:ea typeface="Arial"/>
                <a:cs typeface="Arial"/>
                <a:sym typeface="Arial"/>
              </a:rPr>
              <a:t>name</a:t>
            </a:r>
            <a:r>
              <a:rPr b="0" lang="it" sz="1150">
                <a:highlight>
                  <a:srgbClr val="EEEEEE"/>
                </a:highlight>
                <a:latin typeface="Arial"/>
                <a:ea typeface="Arial"/>
                <a:cs typeface="Arial"/>
                <a:sym typeface="Arial"/>
              </a:rPr>
              <a:t> </a:t>
            </a:r>
            <a:r>
              <a:rPr b="0" lang="it" sz="1150">
                <a:solidFill>
                  <a:srgbClr val="666600"/>
                </a:solidFill>
                <a:highlight>
                  <a:srgbClr val="EEEEEE"/>
                </a:highlight>
                <a:latin typeface="Arial"/>
                <a:ea typeface="Arial"/>
                <a:cs typeface="Arial"/>
                <a:sym typeface="Arial"/>
              </a:rPr>
              <a:t>=</a:t>
            </a:r>
            <a:r>
              <a:rPr b="0" lang="it" sz="1150">
                <a:highlight>
                  <a:srgbClr val="EEEEEE"/>
                </a:highlight>
                <a:latin typeface="Arial"/>
                <a:ea typeface="Arial"/>
                <a:cs typeface="Arial"/>
                <a:sym typeface="Arial"/>
              </a:rPr>
              <a:t> </a:t>
            </a:r>
            <a:r>
              <a:rPr b="0" lang="it" sz="1150">
                <a:solidFill>
                  <a:srgbClr val="008800"/>
                </a:solidFill>
                <a:highlight>
                  <a:srgbClr val="EEEEEE"/>
                </a:highlight>
                <a:latin typeface="Arial"/>
                <a:ea typeface="Arial"/>
                <a:cs typeface="Arial"/>
                <a:sym typeface="Arial"/>
              </a:rPr>
              <a:t>"SayHelloRequest"</a:t>
            </a:r>
            <a:r>
              <a:rPr b="0" lang="it" sz="1150">
                <a:solidFill>
                  <a:srgbClr val="000088"/>
                </a:solidFill>
                <a:highlight>
                  <a:srgbClr val="EEEEEE"/>
                </a:highlight>
                <a:latin typeface="Arial"/>
                <a:ea typeface="Arial"/>
                <a:cs typeface="Arial"/>
                <a:sym typeface="Arial"/>
              </a:rPr>
              <a:t>&gt;</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000088"/>
                </a:solidFill>
                <a:highlight>
                  <a:srgbClr val="EEEEEE"/>
                </a:highlight>
                <a:latin typeface="Arial"/>
                <a:ea typeface="Arial"/>
                <a:cs typeface="Arial"/>
                <a:sym typeface="Arial"/>
              </a:rPr>
              <a:t>&lt;part</a:t>
            </a:r>
            <a:r>
              <a:rPr b="0" lang="it" sz="1150">
                <a:highlight>
                  <a:srgbClr val="EEEEEE"/>
                </a:highlight>
                <a:latin typeface="Arial"/>
                <a:ea typeface="Arial"/>
                <a:cs typeface="Arial"/>
                <a:sym typeface="Arial"/>
              </a:rPr>
              <a:t> </a:t>
            </a:r>
            <a:r>
              <a:rPr b="0" lang="it" sz="1150">
                <a:solidFill>
                  <a:srgbClr val="660066"/>
                </a:solidFill>
                <a:highlight>
                  <a:srgbClr val="EEEEEE"/>
                </a:highlight>
                <a:latin typeface="Arial"/>
                <a:ea typeface="Arial"/>
                <a:cs typeface="Arial"/>
                <a:sym typeface="Arial"/>
              </a:rPr>
              <a:t>name</a:t>
            </a:r>
            <a:r>
              <a:rPr b="0" lang="it" sz="1150">
                <a:highlight>
                  <a:srgbClr val="EEEEEE"/>
                </a:highlight>
                <a:latin typeface="Arial"/>
                <a:ea typeface="Arial"/>
                <a:cs typeface="Arial"/>
                <a:sym typeface="Arial"/>
              </a:rPr>
              <a:t> </a:t>
            </a:r>
            <a:r>
              <a:rPr b="0" lang="it" sz="1150">
                <a:solidFill>
                  <a:srgbClr val="666600"/>
                </a:solidFill>
                <a:highlight>
                  <a:srgbClr val="EEEEEE"/>
                </a:highlight>
                <a:latin typeface="Arial"/>
                <a:ea typeface="Arial"/>
                <a:cs typeface="Arial"/>
                <a:sym typeface="Arial"/>
              </a:rPr>
              <a:t>=</a:t>
            </a:r>
            <a:r>
              <a:rPr b="0" lang="it" sz="1150">
                <a:highlight>
                  <a:srgbClr val="EEEEEE"/>
                </a:highlight>
                <a:latin typeface="Arial"/>
                <a:ea typeface="Arial"/>
                <a:cs typeface="Arial"/>
                <a:sym typeface="Arial"/>
              </a:rPr>
              <a:t> </a:t>
            </a:r>
            <a:r>
              <a:rPr b="0" lang="it" sz="1150">
                <a:solidFill>
                  <a:srgbClr val="008800"/>
                </a:solidFill>
                <a:highlight>
                  <a:srgbClr val="EEEEEE"/>
                </a:highlight>
                <a:latin typeface="Arial"/>
                <a:ea typeface="Arial"/>
                <a:cs typeface="Arial"/>
                <a:sym typeface="Arial"/>
              </a:rPr>
              <a:t>"firstName"</a:t>
            </a:r>
            <a:r>
              <a:rPr b="0" lang="it" sz="1150">
                <a:highlight>
                  <a:srgbClr val="EEEEEE"/>
                </a:highlight>
                <a:latin typeface="Arial"/>
                <a:ea typeface="Arial"/>
                <a:cs typeface="Arial"/>
                <a:sym typeface="Arial"/>
              </a:rPr>
              <a:t> </a:t>
            </a:r>
            <a:r>
              <a:rPr b="0" lang="it" sz="1150">
                <a:solidFill>
                  <a:srgbClr val="660066"/>
                </a:solidFill>
                <a:highlight>
                  <a:srgbClr val="EEEEEE"/>
                </a:highlight>
                <a:latin typeface="Arial"/>
                <a:ea typeface="Arial"/>
                <a:cs typeface="Arial"/>
                <a:sym typeface="Arial"/>
              </a:rPr>
              <a:t>type</a:t>
            </a:r>
            <a:r>
              <a:rPr b="0" lang="it" sz="1150">
                <a:highlight>
                  <a:srgbClr val="EEEEEE"/>
                </a:highlight>
                <a:latin typeface="Arial"/>
                <a:ea typeface="Arial"/>
                <a:cs typeface="Arial"/>
                <a:sym typeface="Arial"/>
              </a:rPr>
              <a:t> </a:t>
            </a:r>
            <a:r>
              <a:rPr b="0" lang="it" sz="1150">
                <a:solidFill>
                  <a:srgbClr val="666600"/>
                </a:solidFill>
                <a:highlight>
                  <a:srgbClr val="EEEEEE"/>
                </a:highlight>
                <a:latin typeface="Arial"/>
                <a:ea typeface="Arial"/>
                <a:cs typeface="Arial"/>
                <a:sym typeface="Arial"/>
              </a:rPr>
              <a:t>=</a:t>
            </a:r>
            <a:r>
              <a:rPr b="0" lang="it" sz="1150">
                <a:highlight>
                  <a:srgbClr val="EEEEEE"/>
                </a:highlight>
                <a:latin typeface="Arial"/>
                <a:ea typeface="Arial"/>
                <a:cs typeface="Arial"/>
                <a:sym typeface="Arial"/>
              </a:rPr>
              <a:t> </a:t>
            </a:r>
            <a:r>
              <a:rPr b="0" lang="it" sz="1150">
                <a:solidFill>
                  <a:srgbClr val="008800"/>
                </a:solidFill>
                <a:highlight>
                  <a:srgbClr val="EEEEEE"/>
                </a:highlight>
                <a:latin typeface="Arial"/>
                <a:ea typeface="Arial"/>
                <a:cs typeface="Arial"/>
                <a:sym typeface="Arial"/>
              </a:rPr>
              <a:t>"xsd:string"</a:t>
            </a:r>
            <a:r>
              <a:rPr b="0" lang="it" sz="1150">
                <a:solidFill>
                  <a:srgbClr val="000088"/>
                </a:solidFill>
                <a:highlight>
                  <a:srgbClr val="EEEEEE"/>
                </a:highlight>
                <a:latin typeface="Arial"/>
                <a:ea typeface="Arial"/>
                <a:cs typeface="Arial"/>
                <a:sym typeface="Arial"/>
              </a:rPr>
              <a:t>/&gt;</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000088"/>
                </a:solidFill>
                <a:highlight>
                  <a:srgbClr val="EEEEEE"/>
                </a:highlight>
                <a:latin typeface="Arial"/>
                <a:ea typeface="Arial"/>
                <a:cs typeface="Arial"/>
                <a:sym typeface="Arial"/>
              </a:rPr>
              <a:t>&lt;/message&gt;</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000088"/>
                </a:solidFill>
                <a:highlight>
                  <a:srgbClr val="EEEEEE"/>
                </a:highlight>
                <a:latin typeface="Arial"/>
                <a:ea typeface="Arial"/>
                <a:cs typeface="Arial"/>
                <a:sym typeface="Arial"/>
              </a:rPr>
              <a:t>&lt;message</a:t>
            </a:r>
            <a:r>
              <a:rPr b="0" lang="it" sz="1150">
                <a:highlight>
                  <a:srgbClr val="EEEEEE"/>
                </a:highlight>
                <a:latin typeface="Arial"/>
                <a:ea typeface="Arial"/>
                <a:cs typeface="Arial"/>
                <a:sym typeface="Arial"/>
              </a:rPr>
              <a:t> </a:t>
            </a:r>
            <a:r>
              <a:rPr b="0" lang="it" sz="1150">
                <a:solidFill>
                  <a:srgbClr val="660066"/>
                </a:solidFill>
                <a:highlight>
                  <a:srgbClr val="EEEEEE"/>
                </a:highlight>
                <a:latin typeface="Arial"/>
                <a:ea typeface="Arial"/>
                <a:cs typeface="Arial"/>
                <a:sym typeface="Arial"/>
              </a:rPr>
              <a:t>name</a:t>
            </a:r>
            <a:r>
              <a:rPr b="0" lang="it" sz="1150">
                <a:highlight>
                  <a:srgbClr val="EEEEEE"/>
                </a:highlight>
                <a:latin typeface="Arial"/>
                <a:ea typeface="Arial"/>
                <a:cs typeface="Arial"/>
                <a:sym typeface="Arial"/>
              </a:rPr>
              <a:t> </a:t>
            </a:r>
            <a:r>
              <a:rPr b="0" lang="it" sz="1150">
                <a:solidFill>
                  <a:srgbClr val="666600"/>
                </a:solidFill>
                <a:highlight>
                  <a:srgbClr val="EEEEEE"/>
                </a:highlight>
                <a:latin typeface="Arial"/>
                <a:ea typeface="Arial"/>
                <a:cs typeface="Arial"/>
                <a:sym typeface="Arial"/>
              </a:rPr>
              <a:t>=</a:t>
            </a:r>
            <a:r>
              <a:rPr b="0" lang="it" sz="1150">
                <a:highlight>
                  <a:srgbClr val="EEEEEE"/>
                </a:highlight>
                <a:latin typeface="Arial"/>
                <a:ea typeface="Arial"/>
                <a:cs typeface="Arial"/>
                <a:sym typeface="Arial"/>
              </a:rPr>
              <a:t> </a:t>
            </a:r>
            <a:r>
              <a:rPr b="0" lang="it" sz="1150">
                <a:solidFill>
                  <a:srgbClr val="008800"/>
                </a:solidFill>
                <a:highlight>
                  <a:srgbClr val="EEEEEE"/>
                </a:highlight>
                <a:latin typeface="Arial"/>
                <a:ea typeface="Arial"/>
                <a:cs typeface="Arial"/>
                <a:sym typeface="Arial"/>
              </a:rPr>
              <a:t>"SayHelloResponse"</a:t>
            </a:r>
            <a:r>
              <a:rPr b="0" lang="it" sz="1150">
                <a:solidFill>
                  <a:srgbClr val="000088"/>
                </a:solidFill>
                <a:highlight>
                  <a:srgbClr val="EEEEEE"/>
                </a:highlight>
                <a:latin typeface="Arial"/>
                <a:ea typeface="Arial"/>
                <a:cs typeface="Arial"/>
                <a:sym typeface="Arial"/>
              </a:rPr>
              <a:t>&gt;</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000088"/>
                </a:solidFill>
                <a:highlight>
                  <a:srgbClr val="EEEEEE"/>
                </a:highlight>
                <a:latin typeface="Arial"/>
                <a:ea typeface="Arial"/>
                <a:cs typeface="Arial"/>
                <a:sym typeface="Arial"/>
              </a:rPr>
              <a:t>&lt;part</a:t>
            </a:r>
            <a:r>
              <a:rPr b="0" lang="it" sz="1150">
                <a:highlight>
                  <a:srgbClr val="EEEEEE"/>
                </a:highlight>
                <a:latin typeface="Arial"/>
                <a:ea typeface="Arial"/>
                <a:cs typeface="Arial"/>
                <a:sym typeface="Arial"/>
              </a:rPr>
              <a:t> </a:t>
            </a:r>
            <a:r>
              <a:rPr b="0" lang="it" sz="1150">
                <a:solidFill>
                  <a:srgbClr val="660066"/>
                </a:solidFill>
                <a:highlight>
                  <a:srgbClr val="EEEEEE"/>
                </a:highlight>
                <a:latin typeface="Arial"/>
                <a:ea typeface="Arial"/>
                <a:cs typeface="Arial"/>
                <a:sym typeface="Arial"/>
              </a:rPr>
              <a:t>name</a:t>
            </a:r>
            <a:r>
              <a:rPr b="0" lang="it" sz="1150">
                <a:highlight>
                  <a:srgbClr val="EEEEEE"/>
                </a:highlight>
                <a:latin typeface="Arial"/>
                <a:ea typeface="Arial"/>
                <a:cs typeface="Arial"/>
                <a:sym typeface="Arial"/>
              </a:rPr>
              <a:t> </a:t>
            </a:r>
            <a:r>
              <a:rPr b="0" lang="it" sz="1150">
                <a:solidFill>
                  <a:srgbClr val="666600"/>
                </a:solidFill>
                <a:highlight>
                  <a:srgbClr val="EEEEEE"/>
                </a:highlight>
                <a:latin typeface="Arial"/>
                <a:ea typeface="Arial"/>
                <a:cs typeface="Arial"/>
                <a:sym typeface="Arial"/>
              </a:rPr>
              <a:t>=</a:t>
            </a:r>
            <a:r>
              <a:rPr b="0" lang="it" sz="1150">
                <a:highlight>
                  <a:srgbClr val="EEEEEE"/>
                </a:highlight>
                <a:latin typeface="Arial"/>
                <a:ea typeface="Arial"/>
                <a:cs typeface="Arial"/>
                <a:sym typeface="Arial"/>
              </a:rPr>
              <a:t> </a:t>
            </a:r>
            <a:r>
              <a:rPr b="0" lang="it" sz="1150">
                <a:solidFill>
                  <a:srgbClr val="008800"/>
                </a:solidFill>
                <a:highlight>
                  <a:srgbClr val="EEEEEE"/>
                </a:highlight>
                <a:latin typeface="Arial"/>
                <a:ea typeface="Arial"/>
                <a:cs typeface="Arial"/>
                <a:sym typeface="Arial"/>
              </a:rPr>
              <a:t>"greeting"</a:t>
            </a:r>
            <a:r>
              <a:rPr b="0" lang="it" sz="1150">
                <a:highlight>
                  <a:srgbClr val="EEEEEE"/>
                </a:highlight>
                <a:latin typeface="Arial"/>
                <a:ea typeface="Arial"/>
                <a:cs typeface="Arial"/>
                <a:sym typeface="Arial"/>
              </a:rPr>
              <a:t> </a:t>
            </a:r>
            <a:r>
              <a:rPr b="0" lang="it" sz="1150">
                <a:solidFill>
                  <a:srgbClr val="660066"/>
                </a:solidFill>
                <a:highlight>
                  <a:srgbClr val="EEEEEE"/>
                </a:highlight>
                <a:latin typeface="Arial"/>
                <a:ea typeface="Arial"/>
                <a:cs typeface="Arial"/>
                <a:sym typeface="Arial"/>
              </a:rPr>
              <a:t>type</a:t>
            </a:r>
            <a:r>
              <a:rPr b="0" lang="it" sz="1150">
                <a:highlight>
                  <a:srgbClr val="EEEEEE"/>
                </a:highlight>
                <a:latin typeface="Arial"/>
                <a:ea typeface="Arial"/>
                <a:cs typeface="Arial"/>
                <a:sym typeface="Arial"/>
              </a:rPr>
              <a:t> </a:t>
            </a:r>
            <a:r>
              <a:rPr b="0" lang="it" sz="1150">
                <a:solidFill>
                  <a:srgbClr val="666600"/>
                </a:solidFill>
                <a:highlight>
                  <a:srgbClr val="EEEEEE"/>
                </a:highlight>
                <a:latin typeface="Arial"/>
                <a:ea typeface="Arial"/>
                <a:cs typeface="Arial"/>
                <a:sym typeface="Arial"/>
              </a:rPr>
              <a:t>=</a:t>
            </a:r>
            <a:r>
              <a:rPr b="0" lang="it" sz="1150">
                <a:highlight>
                  <a:srgbClr val="EEEEEE"/>
                </a:highlight>
                <a:latin typeface="Arial"/>
                <a:ea typeface="Arial"/>
                <a:cs typeface="Arial"/>
                <a:sym typeface="Arial"/>
              </a:rPr>
              <a:t> </a:t>
            </a:r>
            <a:r>
              <a:rPr b="0" lang="it" sz="1150">
                <a:solidFill>
                  <a:srgbClr val="008800"/>
                </a:solidFill>
                <a:highlight>
                  <a:srgbClr val="EEEEEE"/>
                </a:highlight>
                <a:latin typeface="Arial"/>
                <a:ea typeface="Arial"/>
                <a:cs typeface="Arial"/>
                <a:sym typeface="Arial"/>
              </a:rPr>
              <a:t>"xsd:string"</a:t>
            </a:r>
            <a:r>
              <a:rPr b="0" lang="it" sz="1150">
                <a:solidFill>
                  <a:srgbClr val="000088"/>
                </a:solidFill>
                <a:highlight>
                  <a:srgbClr val="EEEEEE"/>
                </a:highlight>
                <a:latin typeface="Arial"/>
                <a:ea typeface="Arial"/>
                <a:cs typeface="Arial"/>
                <a:sym typeface="Arial"/>
              </a:rPr>
              <a:t>/&gt;</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000088"/>
                </a:solidFill>
                <a:highlight>
                  <a:srgbClr val="EEEEEE"/>
                </a:highlight>
                <a:latin typeface="Arial"/>
                <a:ea typeface="Arial"/>
                <a:cs typeface="Arial"/>
                <a:sym typeface="Arial"/>
              </a:rPr>
              <a:t>&lt;/message&gt;</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000088"/>
                </a:solidFill>
                <a:highlight>
                  <a:srgbClr val="EEEEEE"/>
                </a:highlight>
                <a:latin typeface="Arial"/>
                <a:ea typeface="Arial"/>
                <a:cs typeface="Arial"/>
                <a:sym typeface="Arial"/>
              </a:rPr>
              <a:t>&lt;portType</a:t>
            </a:r>
            <a:r>
              <a:rPr b="0" lang="it" sz="1150">
                <a:highlight>
                  <a:srgbClr val="EEEEEE"/>
                </a:highlight>
                <a:latin typeface="Arial"/>
                <a:ea typeface="Arial"/>
                <a:cs typeface="Arial"/>
                <a:sym typeface="Arial"/>
              </a:rPr>
              <a:t> </a:t>
            </a:r>
            <a:r>
              <a:rPr b="0" lang="it" sz="1150">
                <a:solidFill>
                  <a:srgbClr val="660066"/>
                </a:solidFill>
                <a:highlight>
                  <a:srgbClr val="EEEEEE"/>
                </a:highlight>
                <a:latin typeface="Arial"/>
                <a:ea typeface="Arial"/>
                <a:cs typeface="Arial"/>
                <a:sym typeface="Arial"/>
              </a:rPr>
              <a:t>name</a:t>
            </a:r>
            <a:r>
              <a:rPr b="0" lang="it" sz="1150">
                <a:highlight>
                  <a:srgbClr val="EEEEEE"/>
                </a:highlight>
                <a:latin typeface="Arial"/>
                <a:ea typeface="Arial"/>
                <a:cs typeface="Arial"/>
                <a:sym typeface="Arial"/>
              </a:rPr>
              <a:t> </a:t>
            </a:r>
            <a:r>
              <a:rPr b="0" lang="it" sz="1150">
                <a:solidFill>
                  <a:srgbClr val="666600"/>
                </a:solidFill>
                <a:highlight>
                  <a:srgbClr val="EEEEEE"/>
                </a:highlight>
                <a:latin typeface="Arial"/>
                <a:ea typeface="Arial"/>
                <a:cs typeface="Arial"/>
                <a:sym typeface="Arial"/>
              </a:rPr>
              <a:t>=</a:t>
            </a:r>
            <a:r>
              <a:rPr b="0" lang="it" sz="1150">
                <a:highlight>
                  <a:srgbClr val="EEEEEE"/>
                </a:highlight>
                <a:latin typeface="Arial"/>
                <a:ea typeface="Arial"/>
                <a:cs typeface="Arial"/>
                <a:sym typeface="Arial"/>
              </a:rPr>
              <a:t> </a:t>
            </a:r>
            <a:r>
              <a:rPr b="0" lang="it" sz="1150">
                <a:solidFill>
                  <a:srgbClr val="008800"/>
                </a:solidFill>
                <a:highlight>
                  <a:srgbClr val="EEEEEE"/>
                </a:highlight>
                <a:latin typeface="Arial"/>
                <a:ea typeface="Arial"/>
                <a:cs typeface="Arial"/>
                <a:sym typeface="Arial"/>
              </a:rPr>
              <a:t>"Hello_PortType"</a:t>
            </a:r>
            <a:r>
              <a:rPr b="0" lang="it" sz="1150">
                <a:solidFill>
                  <a:srgbClr val="000088"/>
                </a:solidFill>
                <a:highlight>
                  <a:srgbClr val="EEEEEE"/>
                </a:highlight>
                <a:latin typeface="Arial"/>
                <a:ea typeface="Arial"/>
                <a:cs typeface="Arial"/>
                <a:sym typeface="Arial"/>
              </a:rPr>
              <a:t>&gt;</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000088"/>
                </a:solidFill>
                <a:highlight>
                  <a:srgbClr val="EEEEEE"/>
                </a:highlight>
                <a:latin typeface="Arial"/>
                <a:ea typeface="Arial"/>
                <a:cs typeface="Arial"/>
                <a:sym typeface="Arial"/>
              </a:rPr>
              <a:t>&lt;operation</a:t>
            </a:r>
            <a:r>
              <a:rPr b="0" lang="it" sz="1150">
                <a:highlight>
                  <a:srgbClr val="EEEEEE"/>
                </a:highlight>
                <a:latin typeface="Arial"/>
                <a:ea typeface="Arial"/>
                <a:cs typeface="Arial"/>
                <a:sym typeface="Arial"/>
              </a:rPr>
              <a:t> </a:t>
            </a:r>
            <a:r>
              <a:rPr b="0" lang="it" sz="1150">
                <a:solidFill>
                  <a:srgbClr val="660066"/>
                </a:solidFill>
                <a:highlight>
                  <a:srgbClr val="EEEEEE"/>
                </a:highlight>
                <a:latin typeface="Arial"/>
                <a:ea typeface="Arial"/>
                <a:cs typeface="Arial"/>
                <a:sym typeface="Arial"/>
              </a:rPr>
              <a:t>name</a:t>
            </a:r>
            <a:r>
              <a:rPr b="0" lang="it" sz="1150">
                <a:highlight>
                  <a:srgbClr val="EEEEEE"/>
                </a:highlight>
                <a:latin typeface="Arial"/>
                <a:ea typeface="Arial"/>
                <a:cs typeface="Arial"/>
                <a:sym typeface="Arial"/>
              </a:rPr>
              <a:t> </a:t>
            </a:r>
            <a:r>
              <a:rPr b="0" lang="it" sz="1150">
                <a:solidFill>
                  <a:srgbClr val="666600"/>
                </a:solidFill>
                <a:highlight>
                  <a:srgbClr val="EEEEEE"/>
                </a:highlight>
                <a:latin typeface="Arial"/>
                <a:ea typeface="Arial"/>
                <a:cs typeface="Arial"/>
                <a:sym typeface="Arial"/>
              </a:rPr>
              <a:t>=</a:t>
            </a:r>
            <a:r>
              <a:rPr b="0" lang="it" sz="1150">
                <a:highlight>
                  <a:srgbClr val="EEEEEE"/>
                </a:highlight>
                <a:latin typeface="Arial"/>
                <a:ea typeface="Arial"/>
                <a:cs typeface="Arial"/>
                <a:sym typeface="Arial"/>
              </a:rPr>
              <a:t> </a:t>
            </a:r>
            <a:r>
              <a:rPr b="0" lang="it" sz="1150">
                <a:solidFill>
                  <a:srgbClr val="008800"/>
                </a:solidFill>
                <a:highlight>
                  <a:srgbClr val="EEEEEE"/>
                </a:highlight>
                <a:latin typeface="Arial"/>
                <a:ea typeface="Arial"/>
                <a:cs typeface="Arial"/>
                <a:sym typeface="Arial"/>
              </a:rPr>
              <a:t>"sayHello"</a:t>
            </a:r>
            <a:r>
              <a:rPr b="0" lang="it" sz="1150">
                <a:solidFill>
                  <a:srgbClr val="000088"/>
                </a:solidFill>
                <a:highlight>
                  <a:srgbClr val="EEEEEE"/>
                </a:highlight>
                <a:latin typeface="Arial"/>
                <a:ea typeface="Arial"/>
                <a:cs typeface="Arial"/>
                <a:sym typeface="Arial"/>
              </a:rPr>
              <a:t>&gt;</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000088"/>
                </a:solidFill>
                <a:highlight>
                  <a:srgbClr val="EEEEEE"/>
                </a:highlight>
                <a:latin typeface="Arial"/>
                <a:ea typeface="Arial"/>
                <a:cs typeface="Arial"/>
                <a:sym typeface="Arial"/>
              </a:rPr>
              <a:t>&lt;input</a:t>
            </a:r>
            <a:r>
              <a:rPr b="0" lang="it" sz="1150">
                <a:highlight>
                  <a:srgbClr val="EEEEEE"/>
                </a:highlight>
                <a:latin typeface="Arial"/>
                <a:ea typeface="Arial"/>
                <a:cs typeface="Arial"/>
                <a:sym typeface="Arial"/>
              </a:rPr>
              <a:t> </a:t>
            </a:r>
            <a:r>
              <a:rPr b="0" lang="it" sz="1150">
                <a:solidFill>
                  <a:srgbClr val="660066"/>
                </a:solidFill>
                <a:highlight>
                  <a:srgbClr val="EEEEEE"/>
                </a:highlight>
                <a:latin typeface="Arial"/>
                <a:ea typeface="Arial"/>
                <a:cs typeface="Arial"/>
                <a:sym typeface="Arial"/>
              </a:rPr>
              <a:t>message</a:t>
            </a:r>
            <a:r>
              <a:rPr b="0" lang="it" sz="1150">
                <a:highlight>
                  <a:srgbClr val="EEEEEE"/>
                </a:highlight>
                <a:latin typeface="Arial"/>
                <a:ea typeface="Arial"/>
                <a:cs typeface="Arial"/>
                <a:sym typeface="Arial"/>
              </a:rPr>
              <a:t> </a:t>
            </a:r>
            <a:r>
              <a:rPr b="0" lang="it" sz="1150">
                <a:solidFill>
                  <a:srgbClr val="666600"/>
                </a:solidFill>
                <a:highlight>
                  <a:srgbClr val="EEEEEE"/>
                </a:highlight>
                <a:latin typeface="Arial"/>
                <a:ea typeface="Arial"/>
                <a:cs typeface="Arial"/>
                <a:sym typeface="Arial"/>
              </a:rPr>
              <a:t>=</a:t>
            </a:r>
            <a:r>
              <a:rPr b="0" lang="it" sz="1150">
                <a:highlight>
                  <a:srgbClr val="EEEEEE"/>
                </a:highlight>
                <a:latin typeface="Arial"/>
                <a:ea typeface="Arial"/>
                <a:cs typeface="Arial"/>
                <a:sym typeface="Arial"/>
              </a:rPr>
              <a:t> </a:t>
            </a:r>
            <a:r>
              <a:rPr b="0" lang="it" sz="1150">
                <a:solidFill>
                  <a:srgbClr val="008800"/>
                </a:solidFill>
                <a:highlight>
                  <a:srgbClr val="EEEEEE"/>
                </a:highlight>
                <a:latin typeface="Arial"/>
                <a:ea typeface="Arial"/>
                <a:cs typeface="Arial"/>
                <a:sym typeface="Arial"/>
              </a:rPr>
              <a:t>"tns:SayHelloRequest"</a:t>
            </a:r>
            <a:r>
              <a:rPr b="0" lang="it" sz="1150">
                <a:solidFill>
                  <a:srgbClr val="000088"/>
                </a:solidFill>
                <a:highlight>
                  <a:srgbClr val="EEEEEE"/>
                </a:highlight>
                <a:latin typeface="Arial"/>
                <a:ea typeface="Arial"/>
                <a:cs typeface="Arial"/>
                <a:sym typeface="Arial"/>
              </a:rPr>
              <a:t>/&gt;</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000088"/>
                </a:solidFill>
                <a:highlight>
                  <a:srgbClr val="EEEEEE"/>
                </a:highlight>
                <a:latin typeface="Arial"/>
                <a:ea typeface="Arial"/>
                <a:cs typeface="Arial"/>
                <a:sym typeface="Arial"/>
              </a:rPr>
              <a:t>&lt;output</a:t>
            </a:r>
            <a:r>
              <a:rPr b="0" lang="it" sz="1150">
                <a:highlight>
                  <a:srgbClr val="EEEEEE"/>
                </a:highlight>
                <a:latin typeface="Arial"/>
                <a:ea typeface="Arial"/>
                <a:cs typeface="Arial"/>
                <a:sym typeface="Arial"/>
              </a:rPr>
              <a:t> </a:t>
            </a:r>
            <a:r>
              <a:rPr b="0" lang="it" sz="1150">
                <a:solidFill>
                  <a:srgbClr val="660066"/>
                </a:solidFill>
                <a:highlight>
                  <a:srgbClr val="EEEEEE"/>
                </a:highlight>
                <a:latin typeface="Arial"/>
                <a:ea typeface="Arial"/>
                <a:cs typeface="Arial"/>
                <a:sym typeface="Arial"/>
              </a:rPr>
              <a:t>message</a:t>
            </a:r>
            <a:r>
              <a:rPr b="0" lang="it" sz="1150">
                <a:highlight>
                  <a:srgbClr val="EEEEEE"/>
                </a:highlight>
                <a:latin typeface="Arial"/>
                <a:ea typeface="Arial"/>
                <a:cs typeface="Arial"/>
                <a:sym typeface="Arial"/>
              </a:rPr>
              <a:t> </a:t>
            </a:r>
            <a:r>
              <a:rPr b="0" lang="it" sz="1150">
                <a:solidFill>
                  <a:srgbClr val="666600"/>
                </a:solidFill>
                <a:highlight>
                  <a:srgbClr val="EEEEEE"/>
                </a:highlight>
                <a:latin typeface="Arial"/>
                <a:ea typeface="Arial"/>
                <a:cs typeface="Arial"/>
                <a:sym typeface="Arial"/>
              </a:rPr>
              <a:t>=</a:t>
            </a:r>
            <a:r>
              <a:rPr b="0" lang="it" sz="1150">
                <a:highlight>
                  <a:srgbClr val="EEEEEE"/>
                </a:highlight>
                <a:latin typeface="Arial"/>
                <a:ea typeface="Arial"/>
                <a:cs typeface="Arial"/>
                <a:sym typeface="Arial"/>
              </a:rPr>
              <a:t> </a:t>
            </a:r>
            <a:r>
              <a:rPr b="0" lang="it" sz="1150">
                <a:solidFill>
                  <a:srgbClr val="008800"/>
                </a:solidFill>
                <a:highlight>
                  <a:srgbClr val="EEEEEE"/>
                </a:highlight>
                <a:latin typeface="Arial"/>
                <a:ea typeface="Arial"/>
                <a:cs typeface="Arial"/>
                <a:sym typeface="Arial"/>
              </a:rPr>
              <a:t>"tns:SayHelloResponse"</a:t>
            </a:r>
            <a:r>
              <a:rPr b="0" lang="it" sz="1150">
                <a:solidFill>
                  <a:srgbClr val="000088"/>
                </a:solidFill>
                <a:highlight>
                  <a:srgbClr val="EEEEEE"/>
                </a:highlight>
                <a:latin typeface="Arial"/>
                <a:ea typeface="Arial"/>
                <a:cs typeface="Arial"/>
                <a:sym typeface="Arial"/>
              </a:rPr>
              <a:t>/&gt;</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000088"/>
                </a:solidFill>
                <a:highlight>
                  <a:srgbClr val="EEEEEE"/>
                </a:highlight>
                <a:latin typeface="Arial"/>
                <a:ea typeface="Arial"/>
                <a:cs typeface="Arial"/>
                <a:sym typeface="Arial"/>
              </a:rPr>
              <a:t>&lt;/operation&gt;</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000088"/>
                </a:solidFill>
                <a:highlight>
                  <a:srgbClr val="EEEEEE"/>
                </a:highlight>
                <a:latin typeface="Arial"/>
                <a:ea typeface="Arial"/>
                <a:cs typeface="Arial"/>
                <a:sym typeface="Arial"/>
              </a:rPr>
              <a:t>&lt;/portType&gt;</a:t>
            </a:r>
            <a:endParaRPr b="0" sz="1150">
              <a:highlight>
                <a:srgbClr val="EEEEEE"/>
              </a:highlight>
              <a:latin typeface="Arial"/>
              <a:ea typeface="Arial"/>
              <a:cs typeface="Arial"/>
              <a:sym typeface="Arial"/>
            </a:endParaRPr>
          </a:p>
          <a:p>
            <a:pPr indent="0" lvl="0" marL="25400" marR="25400" rtl="0" algn="l">
              <a:lnSpc>
                <a:spcPct val="115000"/>
              </a:lnSpc>
              <a:spcBef>
                <a:spcPts val="0"/>
              </a:spcBef>
              <a:spcAft>
                <a:spcPts val="0"/>
              </a:spcAft>
              <a:buNone/>
            </a:pPr>
            <a:r>
              <a:t/>
            </a:r>
            <a:endParaRPr b="0" sz="1150">
              <a:solidFill>
                <a:srgbClr val="000088"/>
              </a:solidFill>
              <a:highlight>
                <a:srgbClr val="EEEEEE"/>
              </a:highlight>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55"/>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000088"/>
                </a:solidFill>
                <a:highlight>
                  <a:srgbClr val="EEEEEE"/>
                </a:highlight>
                <a:latin typeface="Arial"/>
                <a:ea typeface="Arial"/>
                <a:cs typeface="Arial"/>
                <a:sym typeface="Arial"/>
              </a:rPr>
              <a:t>&lt;binding</a:t>
            </a:r>
            <a:r>
              <a:rPr b="0" lang="it" sz="1150">
                <a:highlight>
                  <a:srgbClr val="EEEEEE"/>
                </a:highlight>
                <a:latin typeface="Arial"/>
                <a:ea typeface="Arial"/>
                <a:cs typeface="Arial"/>
                <a:sym typeface="Arial"/>
              </a:rPr>
              <a:t> </a:t>
            </a:r>
            <a:r>
              <a:rPr b="0" lang="it" sz="1150">
                <a:solidFill>
                  <a:srgbClr val="660066"/>
                </a:solidFill>
                <a:highlight>
                  <a:srgbClr val="EEEEEE"/>
                </a:highlight>
                <a:latin typeface="Arial"/>
                <a:ea typeface="Arial"/>
                <a:cs typeface="Arial"/>
                <a:sym typeface="Arial"/>
              </a:rPr>
              <a:t>name</a:t>
            </a:r>
            <a:r>
              <a:rPr b="0" lang="it" sz="1150">
                <a:highlight>
                  <a:srgbClr val="EEEEEE"/>
                </a:highlight>
                <a:latin typeface="Arial"/>
                <a:ea typeface="Arial"/>
                <a:cs typeface="Arial"/>
                <a:sym typeface="Arial"/>
              </a:rPr>
              <a:t> </a:t>
            </a:r>
            <a:r>
              <a:rPr b="0" lang="it" sz="1150">
                <a:solidFill>
                  <a:srgbClr val="666600"/>
                </a:solidFill>
                <a:highlight>
                  <a:srgbClr val="EEEEEE"/>
                </a:highlight>
                <a:latin typeface="Arial"/>
                <a:ea typeface="Arial"/>
                <a:cs typeface="Arial"/>
                <a:sym typeface="Arial"/>
              </a:rPr>
              <a:t>=</a:t>
            </a:r>
            <a:r>
              <a:rPr b="0" lang="it" sz="1150">
                <a:highlight>
                  <a:srgbClr val="EEEEEE"/>
                </a:highlight>
                <a:latin typeface="Arial"/>
                <a:ea typeface="Arial"/>
                <a:cs typeface="Arial"/>
                <a:sym typeface="Arial"/>
              </a:rPr>
              <a:t> </a:t>
            </a:r>
            <a:r>
              <a:rPr b="0" lang="it" sz="1150">
                <a:solidFill>
                  <a:srgbClr val="008800"/>
                </a:solidFill>
                <a:highlight>
                  <a:srgbClr val="EEEEEE"/>
                </a:highlight>
                <a:latin typeface="Arial"/>
                <a:ea typeface="Arial"/>
                <a:cs typeface="Arial"/>
                <a:sym typeface="Arial"/>
              </a:rPr>
              <a:t>"Hello_Binding"</a:t>
            </a:r>
            <a:r>
              <a:rPr b="0" lang="it" sz="1150">
                <a:highlight>
                  <a:srgbClr val="EEEEEE"/>
                </a:highlight>
                <a:latin typeface="Arial"/>
                <a:ea typeface="Arial"/>
                <a:cs typeface="Arial"/>
                <a:sym typeface="Arial"/>
              </a:rPr>
              <a:t> </a:t>
            </a:r>
            <a:r>
              <a:rPr b="0" lang="it" sz="1150">
                <a:solidFill>
                  <a:srgbClr val="660066"/>
                </a:solidFill>
                <a:highlight>
                  <a:srgbClr val="EEEEEE"/>
                </a:highlight>
                <a:latin typeface="Arial"/>
                <a:ea typeface="Arial"/>
                <a:cs typeface="Arial"/>
                <a:sym typeface="Arial"/>
              </a:rPr>
              <a:t>type</a:t>
            </a:r>
            <a:r>
              <a:rPr b="0" lang="it" sz="1150">
                <a:highlight>
                  <a:srgbClr val="EEEEEE"/>
                </a:highlight>
                <a:latin typeface="Arial"/>
                <a:ea typeface="Arial"/>
                <a:cs typeface="Arial"/>
                <a:sym typeface="Arial"/>
              </a:rPr>
              <a:t> </a:t>
            </a:r>
            <a:r>
              <a:rPr b="0" lang="it" sz="1150">
                <a:solidFill>
                  <a:srgbClr val="666600"/>
                </a:solidFill>
                <a:highlight>
                  <a:srgbClr val="EEEEEE"/>
                </a:highlight>
                <a:latin typeface="Arial"/>
                <a:ea typeface="Arial"/>
                <a:cs typeface="Arial"/>
                <a:sym typeface="Arial"/>
              </a:rPr>
              <a:t>=</a:t>
            </a:r>
            <a:r>
              <a:rPr b="0" lang="it" sz="1150">
                <a:highlight>
                  <a:srgbClr val="EEEEEE"/>
                </a:highlight>
                <a:latin typeface="Arial"/>
                <a:ea typeface="Arial"/>
                <a:cs typeface="Arial"/>
                <a:sym typeface="Arial"/>
              </a:rPr>
              <a:t> </a:t>
            </a:r>
            <a:r>
              <a:rPr b="0" lang="it" sz="1150">
                <a:solidFill>
                  <a:srgbClr val="008800"/>
                </a:solidFill>
                <a:highlight>
                  <a:srgbClr val="EEEEEE"/>
                </a:highlight>
                <a:latin typeface="Arial"/>
                <a:ea typeface="Arial"/>
                <a:cs typeface="Arial"/>
                <a:sym typeface="Arial"/>
              </a:rPr>
              <a:t>"tns:Hello_PortType"</a:t>
            </a:r>
            <a:r>
              <a:rPr b="0" lang="it" sz="1150">
                <a:solidFill>
                  <a:srgbClr val="000088"/>
                </a:solidFill>
                <a:highlight>
                  <a:srgbClr val="EEEEEE"/>
                </a:highlight>
                <a:latin typeface="Arial"/>
                <a:ea typeface="Arial"/>
                <a:cs typeface="Arial"/>
                <a:sym typeface="Arial"/>
              </a:rPr>
              <a:t>&gt;</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000088"/>
                </a:solidFill>
                <a:highlight>
                  <a:srgbClr val="EEEEEE"/>
                </a:highlight>
                <a:latin typeface="Arial"/>
                <a:ea typeface="Arial"/>
                <a:cs typeface="Arial"/>
                <a:sym typeface="Arial"/>
              </a:rPr>
              <a:t>&lt;soap:binding</a:t>
            </a:r>
            <a:r>
              <a:rPr b="0" lang="it" sz="1150">
                <a:highlight>
                  <a:srgbClr val="EEEEEE"/>
                </a:highlight>
                <a:latin typeface="Arial"/>
                <a:ea typeface="Arial"/>
                <a:cs typeface="Arial"/>
                <a:sym typeface="Arial"/>
              </a:rPr>
              <a:t> </a:t>
            </a:r>
            <a:r>
              <a:rPr b="0" lang="it" sz="1150">
                <a:solidFill>
                  <a:srgbClr val="660066"/>
                </a:solidFill>
                <a:highlight>
                  <a:srgbClr val="EEEEEE"/>
                </a:highlight>
                <a:latin typeface="Arial"/>
                <a:ea typeface="Arial"/>
                <a:cs typeface="Arial"/>
                <a:sym typeface="Arial"/>
              </a:rPr>
              <a:t>style</a:t>
            </a:r>
            <a:r>
              <a:rPr b="0" lang="it" sz="1150">
                <a:highlight>
                  <a:srgbClr val="EEEEEE"/>
                </a:highlight>
                <a:latin typeface="Arial"/>
                <a:ea typeface="Arial"/>
                <a:cs typeface="Arial"/>
                <a:sym typeface="Arial"/>
              </a:rPr>
              <a:t> </a:t>
            </a:r>
            <a:r>
              <a:rPr b="0" lang="it" sz="1150">
                <a:solidFill>
                  <a:srgbClr val="666600"/>
                </a:solidFill>
                <a:highlight>
                  <a:srgbClr val="EEEEEE"/>
                </a:highlight>
                <a:latin typeface="Arial"/>
                <a:ea typeface="Arial"/>
                <a:cs typeface="Arial"/>
                <a:sym typeface="Arial"/>
              </a:rPr>
              <a:t>=</a:t>
            </a:r>
            <a:r>
              <a:rPr b="0" lang="it" sz="1150">
                <a:highlight>
                  <a:srgbClr val="EEEEEE"/>
                </a:highlight>
                <a:latin typeface="Arial"/>
                <a:ea typeface="Arial"/>
                <a:cs typeface="Arial"/>
                <a:sym typeface="Arial"/>
              </a:rPr>
              <a:t> </a:t>
            </a:r>
            <a:r>
              <a:rPr b="0" lang="it" sz="1150">
                <a:solidFill>
                  <a:srgbClr val="008800"/>
                </a:solidFill>
                <a:highlight>
                  <a:srgbClr val="EEEEEE"/>
                </a:highlight>
                <a:latin typeface="Arial"/>
                <a:ea typeface="Arial"/>
                <a:cs typeface="Arial"/>
                <a:sym typeface="Arial"/>
              </a:rPr>
              <a:t>"</a:t>
            </a:r>
            <a:r>
              <a:rPr b="0" lang="it" sz="1150">
                <a:highlight>
                  <a:srgbClr val="EEEEEE"/>
                </a:highlight>
                <a:latin typeface="Arial"/>
                <a:ea typeface="Arial"/>
                <a:cs typeface="Arial"/>
                <a:sym typeface="Arial"/>
              </a:rPr>
              <a:t>rpc</a:t>
            </a:r>
            <a:r>
              <a:rPr b="0" lang="it" sz="1150">
                <a:solidFill>
                  <a:srgbClr val="008800"/>
                </a:solidFill>
                <a:highlight>
                  <a:srgbClr val="EEEEEE"/>
                </a:highlight>
                <a:latin typeface="Arial"/>
                <a:ea typeface="Arial"/>
                <a:cs typeface="Arial"/>
                <a:sym typeface="Arial"/>
              </a:rPr>
              <a:t>"</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660066"/>
                </a:solidFill>
                <a:highlight>
                  <a:srgbClr val="EEEEEE"/>
                </a:highlight>
                <a:latin typeface="Arial"/>
                <a:ea typeface="Arial"/>
                <a:cs typeface="Arial"/>
                <a:sym typeface="Arial"/>
              </a:rPr>
              <a:t>transport</a:t>
            </a:r>
            <a:r>
              <a:rPr b="0" lang="it" sz="1150">
                <a:highlight>
                  <a:srgbClr val="EEEEEE"/>
                </a:highlight>
                <a:latin typeface="Arial"/>
                <a:ea typeface="Arial"/>
                <a:cs typeface="Arial"/>
                <a:sym typeface="Arial"/>
              </a:rPr>
              <a:t> </a:t>
            </a:r>
            <a:r>
              <a:rPr b="0" lang="it" sz="1150">
                <a:solidFill>
                  <a:srgbClr val="666600"/>
                </a:solidFill>
                <a:highlight>
                  <a:srgbClr val="EEEEEE"/>
                </a:highlight>
                <a:latin typeface="Arial"/>
                <a:ea typeface="Arial"/>
                <a:cs typeface="Arial"/>
                <a:sym typeface="Arial"/>
              </a:rPr>
              <a:t>=</a:t>
            </a:r>
            <a:r>
              <a:rPr b="0" lang="it" sz="1150">
                <a:highlight>
                  <a:srgbClr val="EEEEEE"/>
                </a:highlight>
                <a:latin typeface="Arial"/>
                <a:ea typeface="Arial"/>
                <a:cs typeface="Arial"/>
                <a:sym typeface="Arial"/>
              </a:rPr>
              <a:t> </a:t>
            </a:r>
            <a:r>
              <a:rPr b="0" lang="it" sz="1150">
                <a:solidFill>
                  <a:srgbClr val="008800"/>
                </a:solidFill>
                <a:highlight>
                  <a:srgbClr val="EEEEEE"/>
                </a:highlight>
                <a:latin typeface="Arial"/>
                <a:ea typeface="Arial"/>
                <a:cs typeface="Arial"/>
                <a:sym typeface="Arial"/>
              </a:rPr>
              <a:t>"http://schemas.xmlsoap.org/soap/http"</a:t>
            </a:r>
            <a:r>
              <a:rPr b="0" lang="it" sz="1150">
                <a:solidFill>
                  <a:srgbClr val="000088"/>
                </a:solidFill>
                <a:highlight>
                  <a:srgbClr val="EEEEEE"/>
                </a:highlight>
                <a:latin typeface="Arial"/>
                <a:ea typeface="Arial"/>
                <a:cs typeface="Arial"/>
                <a:sym typeface="Arial"/>
              </a:rPr>
              <a:t>/&gt;</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000088"/>
                </a:solidFill>
                <a:highlight>
                  <a:srgbClr val="EEEEEE"/>
                </a:highlight>
                <a:latin typeface="Arial"/>
                <a:ea typeface="Arial"/>
                <a:cs typeface="Arial"/>
                <a:sym typeface="Arial"/>
              </a:rPr>
              <a:t>&lt;operation</a:t>
            </a:r>
            <a:r>
              <a:rPr b="0" lang="it" sz="1150">
                <a:highlight>
                  <a:srgbClr val="EEEEEE"/>
                </a:highlight>
                <a:latin typeface="Arial"/>
                <a:ea typeface="Arial"/>
                <a:cs typeface="Arial"/>
                <a:sym typeface="Arial"/>
              </a:rPr>
              <a:t> </a:t>
            </a:r>
            <a:r>
              <a:rPr b="0" lang="it" sz="1150">
                <a:solidFill>
                  <a:srgbClr val="660066"/>
                </a:solidFill>
                <a:highlight>
                  <a:srgbClr val="EEEEEE"/>
                </a:highlight>
                <a:latin typeface="Arial"/>
                <a:ea typeface="Arial"/>
                <a:cs typeface="Arial"/>
                <a:sym typeface="Arial"/>
              </a:rPr>
              <a:t>name</a:t>
            </a:r>
            <a:r>
              <a:rPr b="0" lang="it" sz="1150">
                <a:highlight>
                  <a:srgbClr val="EEEEEE"/>
                </a:highlight>
                <a:latin typeface="Arial"/>
                <a:ea typeface="Arial"/>
                <a:cs typeface="Arial"/>
                <a:sym typeface="Arial"/>
              </a:rPr>
              <a:t> </a:t>
            </a:r>
            <a:r>
              <a:rPr b="0" lang="it" sz="1150">
                <a:solidFill>
                  <a:srgbClr val="666600"/>
                </a:solidFill>
                <a:highlight>
                  <a:srgbClr val="EEEEEE"/>
                </a:highlight>
                <a:latin typeface="Arial"/>
                <a:ea typeface="Arial"/>
                <a:cs typeface="Arial"/>
                <a:sym typeface="Arial"/>
              </a:rPr>
              <a:t>=</a:t>
            </a:r>
            <a:r>
              <a:rPr b="0" lang="it" sz="1150">
                <a:highlight>
                  <a:srgbClr val="EEEEEE"/>
                </a:highlight>
                <a:latin typeface="Arial"/>
                <a:ea typeface="Arial"/>
                <a:cs typeface="Arial"/>
                <a:sym typeface="Arial"/>
              </a:rPr>
              <a:t> </a:t>
            </a:r>
            <a:r>
              <a:rPr b="0" lang="it" sz="1150">
                <a:solidFill>
                  <a:srgbClr val="008800"/>
                </a:solidFill>
                <a:highlight>
                  <a:srgbClr val="EEEEEE"/>
                </a:highlight>
                <a:latin typeface="Arial"/>
                <a:ea typeface="Arial"/>
                <a:cs typeface="Arial"/>
                <a:sym typeface="Arial"/>
              </a:rPr>
              <a:t>"sayHello"</a:t>
            </a:r>
            <a:r>
              <a:rPr b="0" lang="it" sz="1150">
                <a:solidFill>
                  <a:srgbClr val="000088"/>
                </a:solidFill>
                <a:highlight>
                  <a:srgbClr val="EEEEEE"/>
                </a:highlight>
                <a:latin typeface="Arial"/>
                <a:ea typeface="Arial"/>
                <a:cs typeface="Arial"/>
                <a:sym typeface="Arial"/>
              </a:rPr>
              <a:t>&gt;</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000088"/>
                </a:solidFill>
                <a:highlight>
                  <a:srgbClr val="EEEEEE"/>
                </a:highlight>
                <a:latin typeface="Arial"/>
                <a:ea typeface="Arial"/>
                <a:cs typeface="Arial"/>
                <a:sym typeface="Arial"/>
              </a:rPr>
              <a:t>&lt;soap:operation</a:t>
            </a:r>
            <a:r>
              <a:rPr b="0" lang="it" sz="1150">
                <a:highlight>
                  <a:srgbClr val="EEEEEE"/>
                </a:highlight>
                <a:latin typeface="Arial"/>
                <a:ea typeface="Arial"/>
                <a:cs typeface="Arial"/>
                <a:sym typeface="Arial"/>
              </a:rPr>
              <a:t> </a:t>
            </a:r>
            <a:r>
              <a:rPr b="0" lang="it" sz="1150">
                <a:solidFill>
                  <a:srgbClr val="660066"/>
                </a:solidFill>
                <a:highlight>
                  <a:srgbClr val="EEEEEE"/>
                </a:highlight>
                <a:latin typeface="Arial"/>
                <a:ea typeface="Arial"/>
                <a:cs typeface="Arial"/>
                <a:sym typeface="Arial"/>
              </a:rPr>
              <a:t>soapAction</a:t>
            </a:r>
            <a:r>
              <a:rPr b="0" lang="it" sz="1150">
                <a:highlight>
                  <a:srgbClr val="EEEEEE"/>
                </a:highlight>
                <a:latin typeface="Arial"/>
                <a:ea typeface="Arial"/>
                <a:cs typeface="Arial"/>
                <a:sym typeface="Arial"/>
              </a:rPr>
              <a:t> </a:t>
            </a:r>
            <a:r>
              <a:rPr b="0" lang="it" sz="1150">
                <a:solidFill>
                  <a:srgbClr val="666600"/>
                </a:solidFill>
                <a:highlight>
                  <a:srgbClr val="EEEEEE"/>
                </a:highlight>
                <a:latin typeface="Arial"/>
                <a:ea typeface="Arial"/>
                <a:cs typeface="Arial"/>
                <a:sym typeface="Arial"/>
              </a:rPr>
              <a:t>=</a:t>
            </a:r>
            <a:r>
              <a:rPr b="0" lang="it" sz="1150">
                <a:highlight>
                  <a:srgbClr val="EEEEEE"/>
                </a:highlight>
                <a:latin typeface="Arial"/>
                <a:ea typeface="Arial"/>
                <a:cs typeface="Arial"/>
                <a:sym typeface="Arial"/>
              </a:rPr>
              <a:t> </a:t>
            </a:r>
            <a:r>
              <a:rPr b="0" lang="it" sz="1150">
                <a:solidFill>
                  <a:srgbClr val="008800"/>
                </a:solidFill>
                <a:highlight>
                  <a:srgbClr val="EEEEEE"/>
                </a:highlight>
                <a:latin typeface="Arial"/>
                <a:ea typeface="Arial"/>
                <a:cs typeface="Arial"/>
                <a:sym typeface="Arial"/>
              </a:rPr>
              <a:t>"sayHello"</a:t>
            </a:r>
            <a:r>
              <a:rPr b="0" lang="it" sz="1150">
                <a:solidFill>
                  <a:srgbClr val="000088"/>
                </a:solidFill>
                <a:highlight>
                  <a:srgbClr val="EEEEEE"/>
                </a:highlight>
                <a:latin typeface="Arial"/>
                <a:ea typeface="Arial"/>
                <a:cs typeface="Arial"/>
                <a:sym typeface="Arial"/>
              </a:rPr>
              <a:t>/&gt;</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000088"/>
                </a:solidFill>
                <a:highlight>
                  <a:srgbClr val="EEEEEE"/>
                </a:highlight>
                <a:latin typeface="Arial"/>
                <a:ea typeface="Arial"/>
                <a:cs typeface="Arial"/>
                <a:sym typeface="Arial"/>
              </a:rPr>
              <a:t>&lt;input&gt;</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000088"/>
                </a:solidFill>
                <a:highlight>
                  <a:srgbClr val="EEEEEE"/>
                </a:highlight>
                <a:latin typeface="Arial"/>
                <a:ea typeface="Arial"/>
                <a:cs typeface="Arial"/>
                <a:sym typeface="Arial"/>
              </a:rPr>
              <a:t>&lt;soap:body</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660066"/>
                </a:solidFill>
                <a:highlight>
                  <a:srgbClr val="EEEEEE"/>
                </a:highlight>
                <a:latin typeface="Arial"/>
                <a:ea typeface="Arial"/>
                <a:cs typeface="Arial"/>
                <a:sym typeface="Arial"/>
              </a:rPr>
              <a:t>encodingStyle</a:t>
            </a:r>
            <a:r>
              <a:rPr b="0" lang="it" sz="1150">
                <a:highlight>
                  <a:srgbClr val="EEEEEE"/>
                </a:highlight>
                <a:latin typeface="Arial"/>
                <a:ea typeface="Arial"/>
                <a:cs typeface="Arial"/>
                <a:sym typeface="Arial"/>
              </a:rPr>
              <a:t> </a:t>
            </a:r>
            <a:r>
              <a:rPr b="0" lang="it" sz="1150">
                <a:solidFill>
                  <a:srgbClr val="666600"/>
                </a:solidFill>
                <a:highlight>
                  <a:srgbClr val="EEEEEE"/>
                </a:highlight>
                <a:latin typeface="Arial"/>
                <a:ea typeface="Arial"/>
                <a:cs typeface="Arial"/>
                <a:sym typeface="Arial"/>
              </a:rPr>
              <a:t>=</a:t>
            </a:r>
            <a:r>
              <a:rPr b="0" lang="it" sz="1150">
                <a:highlight>
                  <a:srgbClr val="EEEEEE"/>
                </a:highlight>
                <a:latin typeface="Arial"/>
                <a:ea typeface="Arial"/>
                <a:cs typeface="Arial"/>
                <a:sym typeface="Arial"/>
              </a:rPr>
              <a:t> </a:t>
            </a:r>
            <a:r>
              <a:rPr b="0" lang="it" sz="1150">
                <a:solidFill>
                  <a:srgbClr val="008800"/>
                </a:solidFill>
                <a:highlight>
                  <a:srgbClr val="EEEEEE"/>
                </a:highlight>
                <a:latin typeface="Arial"/>
                <a:ea typeface="Arial"/>
                <a:cs typeface="Arial"/>
                <a:sym typeface="Arial"/>
              </a:rPr>
              <a:t>"http://schemas.xmlsoap.org/soap/encoding/"</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660066"/>
                </a:solidFill>
                <a:highlight>
                  <a:srgbClr val="EEEEEE"/>
                </a:highlight>
                <a:latin typeface="Arial"/>
                <a:ea typeface="Arial"/>
                <a:cs typeface="Arial"/>
                <a:sym typeface="Arial"/>
              </a:rPr>
              <a:t>namespace</a:t>
            </a:r>
            <a:r>
              <a:rPr b="0" lang="it" sz="1150">
                <a:highlight>
                  <a:srgbClr val="EEEEEE"/>
                </a:highlight>
                <a:latin typeface="Arial"/>
                <a:ea typeface="Arial"/>
                <a:cs typeface="Arial"/>
                <a:sym typeface="Arial"/>
              </a:rPr>
              <a:t> </a:t>
            </a:r>
            <a:r>
              <a:rPr b="0" lang="it" sz="1150">
                <a:solidFill>
                  <a:srgbClr val="666600"/>
                </a:solidFill>
                <a:highlight>
                  <a:srgbClr val="EEEEEE"/>
                </a:highlight>
                <a:latin typeface="Arial"/>
                <a:ea typeface="Arial"/>
                <a:cs typeface="Arial"/>
                <a:sym typeface="Arial"/>
              </a:rPr>
              <a:t>=</a:t>
            </a:r>
            <a:r>
              <a:rPr b="0" lang="it" sz="1150">
                <a:highlight>
                  <a:srgbClr val="EEEEEE"/>
                </a:highlight>
                <a:latin typeface="Arial"/>
                <a:ea typeface="Arial"/>
                <a:cs typeface="Arial"/>
                <a:sym typeface="Arial"/>
              </a:rPr>
              <a:t> </a:t>
            </a:r>
            <a:r>
              <a:rPr b="0" lang="it" sz="1150">
                <a:solidFill>
                  <a:srgbClr val="008800"/>
                </a:solidFill>
                <a:highlight>
                  <a:srgbClr val="EEEEEE"/>
                </a:highlight>
                <a:latin typeface="Arial"/>
                <a:ea typeface="Arial"/>
                <a:cs typeface="Arial"/>
                <a:sym typeface="Arial"/>
              </a:rPr>
              <a:t>"urn:examples:helloservice"</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660066"/>
                </a:solidFill>
                <a:highlight>
                  <a:srgbClr val="EEEEEE"/>
                </a:highlight>
                <a:latin typeface="Arial"/>
                <a:ea typeface="Arial"/>
                <a:cs typeface="Arial"/>
                <a:sym typeface="Arial"/>
              </a:rPr>
              <a:t>use</a:t>
            </a:r>
            <a:r>
              <a:rPr b="0" lang="it" sz="1150">
                <a:highlight>
                  <a:srgbClr val="EEEEEE"/>
                </a:highlight>
                <a:latin typeface="Arial"/>
                <a:ea typeface="Arial"/>
                <a:cs typeface="Arial"/>
                <a:sym typeface="Arial"/>
              </a:rPr>
              <a:t> </a:t>
            </a:r>
            <a:r>
              <a:rPr b="0" lang="it" sz="1150">
                <a:solidFill>
                  <a:srgbClr val="666600"/>
                </a:solidFill>
                <a:highlight>
                  <a:srgbClr val="EEEEEE"/>
                </a:highlight>
                <a:latin typeface="Arial"/>
                <a:ea typeface="Arial"/>
                <a:cs typeface="Arial"/>
                <a:sym typeface="Arial"/>
              </a:rPr>
              <a:t>=</a:t>
            </a:r>
            <a:r>
              <a:rPr b="0" lang="it" sz="1150">
                <a:highlight>
                  <a:srgbClr val="EEEEEE"/>
                </a:highlight>
                <a:latin typeface="Arial"/>
                <a:ea typeface="Arial"/>
                <a:cs typeface="Arial"/>
                <a:sym typeface="Arial"/>
              </a:rPr>
              <a:t> </a:t>
            </a:r>
            <a:r>
              <a:rPr b="0" lang="it" sz="1150">
                <a:solidFill>
                  <a:srgbClr val="008800"/>
                </a:solidFill>
                <a:highlight>
                  <a:srgbClr val="EEEEEE"/>
                </a:highlight>
                <a:latin typeface="Arial"/>
                <a:ea typeface="Arial"/>
                <a:cs typeface="Arial"/>
                <a:sym typeface="Arial"/>
              </a:rPr>
              <a:t>"encoded"</a:t>
            </a:r>
            <a:r>
              <a:rPr b="0" lang="it" sz="1150">
                <a:solidFill>
                  <a:srgbClr val="000088"/>
                </a:solidFill>
                <a:highlight>
                  <a:srgbClr val="EEEEEE"/>
                </a:highlight>
                <a:latin typeface="Arial"/>
                <a:ea typeface="Arial"/>
                <a:cs typeface="Arial"/>
                <a:sym typeface="Arial"/>
              </a:rPr>
              <a:t>/&gt;</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000088"/>
                </a:solidFill>
                <a:highlight>
                  <a:srgbClr val="EEEEEE"/>
                </a:highlight>
                <a:latin typeface="Arial"/>
                <a:ea typeface="Arial"/>
                <a:cs typeface="Arial"/>
                <a:sym typeface="Arial"/>
              </a:rPr>
              <a:t>&lt;/input&gt;</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000088"/>
                </a:solidFill>
                <a:highlight>
                  <a:srgbClr val="EEEEEE"/>
                </a:highlight>
                <a:latin typeface="Arial"/>
                <a:ea typeface="Arial"/>
                <a:cs typeface="Arial"/>
                <a:sym typeface="Arial"/>
              </a:rPr>
              <a:t>&lt;output&gt;</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000088"/>
                </a:solidFill>
                <a:highlight>
                  <a:srgbClr val="EEEEEE"/>
                </a:highlight>
                <a:latin typeface="Arial"/>
                <a:ea typeface="Arial"/>
                <a:cs typeface="Arial"/>
                <a:sym typeface="Arial"/>
              </a:rPr>
              <a:t>&lt;soap:body</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660066"/>
                </a:solidFill>
                <a:highlight>
                  <a:srgbClr val="EEEEEE"/>
                </a:highlight>
                <a:latin typeface="Arial"/>
                <a:ea typeface="Arial"/>
                <a:cs typeface="Arial"/>
                <a:sym typeface="Arial"/>
              </a:rPr>
              <a:t>encodingStyle</a:t>
            </a:r>
            <a:r>
              <a:rPr b="0" lang="it" sz="1150">
                <a:highlight>
                  <a:srgbClr val="EEEEEE"/>
                </a:highlight>
                <a:latin typeface="Arial"/>
                <a:ea typeface="Arial"/>
                <a:cs typeface="Arial"/>
                <a:sym typeface="Arial"/>
              </a:rPr>
              <a:t> </a:t>
            </a:r>
            <a:r>
              <a:rPr b="0" lang="it" sz="1150">
                <a:solidFill>
                  <a:srgbClr val="666600"/>
                </a:solidFill>
                <a:highlight>
                  <a:srgbClr val="EEEEEE"/>
                </a:highlight>
                <a:latin typeface="Arial"/>
                <a:ea typeface="Arial"/>
                <a:cs typeface="Arial"/>
                <a:sym typeface="Arial"/>
              </a:rPr>
              <a:t>=</a:t>
            </a:r>
            <a:r>
              <a:rPr b="0" lang="it" sz="1150">
                <a:highlight>
                  <a:srgbClr val="EEEEEE"/>
                </a:highlight>
                <a:latin typeface="Arial"/>
                <a:ea typeface="Arial"/>
                <a:cs typeface="Arial"/>
                <a:sym typeface="Arial"/>
              </a:rPr>
              <a:t> </a:t>
            </a:r>
            <a:r>
              <a:rPr b="0" lang="it" sz="1150">
                <a:solidFill>
                  <a:srgbClr val="008800"/>
                </a:solidFill>
                <a:highlight>
                  <a:srgbClr val="EEEEEE"/>
                </a:highlight>
                <a:latin typeface="Arial"/>
                <a:ea typeface="Arial"/>
                <a:cs typeface="Arial"/>
                <a:sym typeface="Arial"/>
              </a:rPr>
              <a:t>"http://schemas.xmlsoap.org/soap/encoding/"</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660066"/>
                </a:solidFill>
                <a:highlight>
                  <a:srgbClr val="EEEEEE"/>
                </a:highlight>
                <a:latin typeface="Arial"/>
                <a:ea typeface="Arial"/>
                <a:cs typeface="Arial"/>
                <a:sym typeface="Arial"/>
              </a:rPr>
              <a:t>namespace</a:t>
            </a:r>
            <a:r>
              <a:rPr b="0" lang="it" sz="1150">
                <a:highlight>
                  <a:srgbClr val="EEEEEE"/>
                </a:highlight>
                <a:latin typeface="Arial"/>
                <a:ea typeface="Arial"/>
                <a:cs typeface="Arial"/>
                <a:sym typeface="Arial"/>
              </a:rPr>
              <a:t> </a:t>
            </a:r>
            <a:r>
              <a:rPr b="0" lang="it" sz="1150">
                <a:solidFill>
                  <a:srgbClr val="666600"/>
                </a:solidFill>
                <a:highlight>
                  <a:srgbClr val="EEEEEE"/>
                </a:highlight>
                <a:latin typeface="Arial"/>
                <a:ea typeface="Arial"/>
                <a:cs typeface="Arial"/>
                <a:sym typeface="Arial"/>
              </a:rPr>
              <a:t>=</a:t>
            </a:r>
            <a:r>
              <a:rPr b="0" lang="it" sz="1150">
                <a:highlight>
                  <a:srgbClr val="EEEEEE"/>
                </a:highlight>
                <a:latin typeface="Arial"/>
                <a:ea typeface="Arial"/>
                <a:cs typeface="Arial"/>
                <a:sym typeface="Arial"/>
              </a:rPr>
              <a:t> </a:t>
            </a:r>
            <a:r>
              <a:rPr b="0" lang="it" sz="1150">
                <a:solidFill>
                  <a:srgbClr val="008800"/>
                </a:solidFill>
                <a:highlight>
                  <a:srgbClr val="EEEEEE"/>
                </a:highlight>
                <a:latin typeface="Arial"/>
                <a:ea typeface="Arial"/>
                <a:cs typeface="Arial"/>
                <a:sym typeface="Arial"/>
              </a:rPr>
              <a:t>"urn:examples:helloservice"</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660066"/>
                </a:solidFill>
                <a:highlight>
                  <a:srgbClr val="EEEEEE"/>
                </a:highlight>
                <a:latin typeface="Arial"/>
                <a:ea typeface="Arial"/>
                <a:cs typeface="Arial"/>
                <a:sym typeface="Arial"/>
              </a:rPr>
              <a:t>use</a:t>
            </a:r>
            <a:r>
              <a:rPr b="0" lang="it" sz="1150">
                <a:highlight>
                  <a:srgbClr val="EEEEEE"/>
                </a:highlight>
                <a:latin typeface="Arial"/>
                <a:ea typeface="Arial"/>
                <a:cs typeface="Arial"/>
                <a:sym typeface="Arial"/>
              </a:rPr>
              <a:t> </a:t>
            </a:r>
            <a:r>
              <a:rPr b="0" lang="it" sz="1150">
                <a:solidFill>
                  <a:srgbClr val="666600"/>
                </a:solidFill>
                <a:highlight>
                  <a:srgbClr val="EEEEEE"/>
                </a:highlight>
                <a:latin typeface="Arial"/>
                <a:ea typeface="Arial"/>
                <a:cs typeface="Arial"/>
                <a:sym typeface="Arial"/>
              </a:rPr>
              <a:t>=</a:t>
            </a:r>
            <a:r>
              <a:rPr b="0" lang="it" sz="1150">
                <a:highlight>
                  <a:srgbClr val="EEEEEE"/>
                </a:highlight>
                <a:latin typeface="Arial"/>
                <a:ea typeface="Arial"/>
                <a:cs typeface="Arial"/>
                <a:sym typeface="Arial"/>
              </a:rPr>
              <a:t> </a:t>
            </a:r>
            <a:r>
              <a:rPr b="0" lang="it" sz="1150">
                <a:solidFill>
                  <a:srgbClr val="008800"/>
                </a:solidFill>
                <a:highlight>
                  <a:srgbClr val="EEEEEE"/>
                </a:highlight>
                <a:latin typeface="Arial"/>
                <a:ea typeface="Arial"/>
                <a:cs typeface="Arial"/>
                <a:sym typeface="Arial"/>
              </a:rPr>
              <a:t>"encoded"</a:t>
            </a:r>
            <a:r>
              <a:rPr b="0" lang="it" sz="1150">
                <a:solidFill>
                  <a:srgbClr val="000088"/>
                </a:solidFill>
                <a:highlight>
                  <a:srgbClr val="EEEEEE"/>
                </a:highlight>
                <a:latin typeface="Arial"/>
                <a:ea typeface="Arial"/>
                <a:cs typeface="Arial"/>
                <a:sym typeface="Arial"/>
              </a:rPr>
              <a:t>/&gt;</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000088"/>
                </a:solidFill>
                <a:highlight>
                  <a:srgbClr val="EEEEEE"/>
                </a:highlight>
                <a:latin typeface="Arial"/>
                <a:ea typeface="Arial"/>
                <a:cs typeface="Arial"/>
                <a:sym typeface="Arial"/>
              </a:rPr>
              <a:t>&lt;/output&gt;</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000088"/>
                </a:solidFill>
                <a:highlight>
                  <a:srgbClr val="EEEEEE"/>
                </a:highlight>
                <a:latin typeface="Arial"/>
                <a:ea typeface="Arial"/>
                <a:cs typeface="Arial"/>
                <a:sym typeface="Arial"/>
              </a:rPr>
              <a:t>&lt;/operation&gt;</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000088"/>
                </a:solidFill>
                <a:highlight>
                  <a:srgbClr val="EEEEEE"/>
                </a:highlight>
                <a:latin typeface="Arial"/>
                <a:ea typeface="Arial"/>
                <a:cs typeface="Arial"/>
                <a:sym typeface="Arial"/>
              </a:rPr>
              <a:t>&lt;/binding&gt;</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t/>
            </a:r>
            <a:endParaRPr b="0" sz="1150">
              <a:highlight>
                <a:srgbClr val="EEEEEE"/>
              </a:highlight>
              <a:latin typeface="Arial"/>
              <a:ea typeface="Arial"/>
              <a:cs typeface="Arial"/>
              <a:sym typeface="Arial"/>
            </a:endParaRPr>
          </a:p>
          <a:p>
            <a:pPr indent="0" lvl="0" marL="25400" marR="25400" rtl="0" algn="l">
              <a:lnSpc>
                <a:spcPct val="115000"/>
              </a:lnSpc>
              <a:spcBef>
                <a:spcPts val="0"/>
              </a:spcBef>
              <a:spcAft>
                <a:spcPts val="0"/>
              </a:spcAft>
              <a:buNone/>
            </a:pPr>
            <a:r>
              <a:t/>
            </a:r>
            <a:endParaRPr b="0" sz="1150">
              <a:solidFill>
                <a:srgbClr val="000088"/>
              </a:solidFill>
              <a:highlight>
                <a:srgbClr val="EEEEEE"/>
              </a:highlight>
              <a:latin typeface="Arial"/>
              <a:ea typeface="Arial"/>
              <a:cs typeface="Arial"/>
              <a:sym typeface="Arial"/>
            </a:endParaRPr>
          </a:p>
          <a:p>
            <a:pPr indent="0" lvl="0" marL="25400" marR="25400" rtl="0" algn="l">
              <a:lnSpc>
                <a:spcPct val="115000"/>
              </a:lnSpc>
              <a:spcBef>
                <a:spcPts val="0"/>
              </a:spcBef>
              <a:spcAft>
                <a:spcPts val="0"/>
              </a:spcAft>
              <a:buNone/>
            </a:pPr>
            <a:r>
              <a:t/>
            </a:r>
            <a:endParaRPr b="0" sz="1150">
              <a:solidFill>
                <a:srgbClr val="000088"/>
              </a:solidFill>
              <a:highlight>
                <a:srgbClr val="EEEEEE"/>
              </a:highlight>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56"/>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000088"/>
                </a:solidFill>
                <a:highlight>
                  <a:srgbClr val="EEEEEE"/>
                </a:highlight>
                <a:latin typeface="Arial"/>
                <a:ea typeface="Arial"/>
                <a:cs typeface="Arial"/>
                <a:sym typeface="Arial"/>
              </a:rPr>
              <a:t>&lt;service</a:t>
            </a:r>
            <a:r>
              <a:rPr b="0" lang="it" sz="1150">
                <a:highlight>
                  <a:srgbClr val="EEEEEE"/>
                </a:highlight>
                <a:latin typeface="Arial"/>
                <a:ea typeface="Arial"/>
                <a:cs typeface="Arial"/>
                <a:sym typeface="Arial"/>
              </a:rPr>
              <a:t> </a:t>
            </a:r>
            <a:r>
              <a:rPr b="0" lang="it" sz="1150">
                <a:solidFill>
                  <a:srgbClr val="660066"/>
                </a:solidFill>
                <a:highlight>
                  <a:srgbClr val="EEEEEE"/>
                </a:highlight>
                <a:latin typeface="Arial"/>
                <a:ea typeface="Arial"/>
                <a:cs typeface="Arial"/>
                <a:sym typeface="Arial"/>
              </a:rPr>
              <a:t>name</a:t>
            </a:r>
            <a:r>
              <a:rPr b="0" lang="it" sz="1150">
                <a:highlight>
                  <a:srgbClr val="EEEEEE"/>
                </a:highlight>
                <a:latin typeface="Arial"/>
                <a:ea typeface="Arial"/>
                <a:cs typeface="Arial"/>
                <a:sym typeface="Arial"/>
              </a:rPr>
              <a:t> </a:t>
            </a:r>
            <a:r>
              <a:rPr b="0" lang="it" sz="1150">
                <a:solidFill>
                  <a:srgbClr val="666600"/>
                </a:solidFill>
                <a:highlight>
                  <a:srgbClr val="EEEEEE"/>
                </a:highlight>
                <a:latin typeface="Arial"/>
                <a:ea typeface="Arial"/>
                <a:cs typeface="Arial"/>
                <a:sym typeface="Arial"/>
              </a:rPr>
              <a:t>=</a:t>
            </a:r>
            <a:r>
              <a:rPr b="0" lang="it" sz="1150">
                <a:highlight>
                  <a:srgbClr val="EEEEEE"/>
                </a:highlight>
                <a:latin typeface="Arial"/>
                <a:ea typeface="Arial"/>
                <a:cs typeface="Arial"/>
                <a:sym typeface="Arial"/>
              </a:rPr>
              <a:t> </a:t>
            </a:r>
            <a:r>
              <a:rPr b="0" lang="it" sz="1150">
                <a:solidFill>
                  <a:srgbClr val="008800"/>
                </a:solidFill>
                <a:highlight>
                  <a:srgbClr val="EEEEEE"/>
                </a:highlight>
                <a:latin typeface="Arial"/>
                <a:ea typeface="Arial"/>
                <a:cs typeface="Arial"/>
                <a:sym typeface="Arial"/>
              </a:rPr>
              <a:t>"Hello_Service"</a:t>
            </a:r>
            <a:r>
              <a:rPr b="0" lang="it" sz="1150">
                <a:solidFill>
                  <a:srgbClr val="000088"/>
                </a:solidFill>
                <a:highlight>
                  <a:srgbClr val="EEEEEE"/>
                </a:highlight>
                <a:latin typeface="Arial"/>
                <a:ea typeface="Arial"/>
                <a:cs typeface="Arial"/>
                <a:sym typeface="Arial"/>
              </a:rPr>
              <a:t>&gt;</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000088"/>
                </a:solidFill>
                <a:highlight>
                  <a:srgbClr val="EEEEEE"/>
                </a:highlight>
                <a:latin typeface="Arial"/>
                <a:ea typeface="Arial"/>
                <a:cs typeface="Arial"/>
                <a:sym typeface="Arial"/>
              </a:rPr>
              <a:t>&lt;documentation&gt;</a:t>
            </a:r>
            <a:r>
              <a:rPr b="0" lang="it" sz="1150">
                <a:highlight>
                  <a:srgbClr val="EEEEEE"/>
                </a:highlight>
                <a:latin typeface="Arial"/>
                <a:ea typeface="Arial"/>
                <a:cs typeface="Arial"/>
                <a:sym typeface="Arial"/>
              </a:rPr>
              <a:t>WSDL File for HelloService</a:t>
            </a:r>
            <a:r>
              <a:rPr b="0" lang="it" sz="1150">
                <a:solidFill>
                  <a:srgbClr val="000088"/>
                </a:solidFill>
                <a:highlight>
                  <a:srgbClr val="EEEEEE"/>
                </a:highlight>
                <a:latin typeface="Arial"/>
                <a:ea typeface="Arial"/>
                <a:cs typeface="Arial"/>
                <a:sym typeface="Arial"/>
              </a:rPr>
              <a:t>&lt;/documentation&gt;</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000088"/>
                </a:solidFill>
                <a:highlight>
                  <a:srgbClr val="EEEEEE"/>
                </a:highlight>
                <a:latin typeface="Arial"/>
                <a:ea typeface="Arial"/>
                <a:cs typeface="Arial"/>
                <a:sym typeface="Arial"/>
              </a:rPr>
              <a:t>&lt;port</a:t>
            </a:r>
            <a:r>
              <a:rPr b="0" lang="it" sz="1150">
                <a:highlight>
                  <a:srgbClr val="EEEEEE"/>
                </a:highlight>
                <a:latin typeface="Arial"/>
                <a:ea typeface="Arial"/>
                <a:cs typeface="Arial"/>
                <a:sym typeface="Arial"/>
              </a:rPr>
              <a:t> </a:t>
            </a:r>
            <a:r>
              <a:rPr b="0" lang="it" sz="1150">
                <a:solidFill>
                  <a:srgbClr val="660066"/>
                </a:solidFill>
                <a:highlight>
                  <a:srgbClr val="EEEEEE"/>
                </a:highlight>
                <a:latin typeface="Arial"/>
                <a:ea typeface="Arial"/>
                <a:cs typeface="Arial"/>
                <a:sym typeface="Arial"/>
              </a:rPr>
              <a:t>binding</a:t>
            </a:r>
            <a:r>
              <a:rPr b="0" lang="it" sz="1150">
                <a:highlight>
                  <a:srgbClr val="EEEEEE"/>
                </a:highlight>
                <a:latin typeface="Arial"/>
                <a:ea typeface="Arial"/>
                <a:cs typeface="Arial"/>
                <a:sym typeface="Arial"/>
              </a:rPr>
              <a:t> </a:t>
            </a:r>
            <a:r>
              <a:rPr b="0" lang="it" sz="1150">
                <a:solidFill>
                  <a:srgbClr val="666600"/>
                </a:solidFill>
                <a:highlight>
                  <a:srgbClr val="EEEEEE"/>
                </a:highlight>
                <a:latin typeface="Arial"/>
                <a:ea typeface="Arial"/>
                <a:cs typeface="Arial"/>
                <a:sym typeface="Arial"/>
              </a:rPr>
              <a:t>=</a:t>
            </a:r>
            <a:r>
              <a:rPr b="0" lang="it" sz="1150">
                <a:highlight>
                  <a:srgbClr val="EEEEEE"/>
                </a:highlight>
                <a:latin typeface="Arial"/>
                <a:ea typeface="Arial"/>
                <a:cs typeface="Arial"/>
                <a:sym typeface="Arial"/>
              </a:rPr>
              <a:t> </a:t>
            </a:r>
            <a:r>
              <a:rPr b="0" lang="it" sz="1150">
                <a:solidFill>
                  <a:srgbClr val="008800"/>
                </a:solidFill>
                <a:highlight>
                  <a:srgbClr val="EEEEEE"/>
                </a:highlight>
                <a:latin typeface="Arial"/>
                <a:ea typeface="Arial"/>
                <a:cs typeface="Arial"/>
                <a:sym typeface="Arial"/>
              </a:rPr>
              <a:t>"tns:Hello_Binding"</a:t>
            </a:r>
            <a:r>
              <a:rPr b="0" lang="it" sz="1150">
                <a:highlight>
                  <a:srgbClr val="EEEEEE"/>
                </a:highlight>
                <a:latin typeface="Arial"/>
                <a:ea typeface="Arial"/>
                <a:cs typeface="Arial"/>
                <a:sym typeface="Arial"/>
              </a:rPr>
              <a:t> </a:t>
            </a:r>
            <a:r>
              <a:rPr b="0" lang="it" sz="1150">
                <a:solidFill>
                  <a:srgbClr val="660066"/>
                </a:solidFill>
                <a:highlight>
                  <a:srgbClr val="EEEEEE"/>
                </a:highlight>
                <a:latin typeface="Arial"/>
                <a:ea typeface="Arial"/>
                <a:cs typeface="Arial"/>
                <a:sym typeface="Arial"/>
              </a:rPr>
              <a:t>name</a:t>
            </a:r>
            <a:r>
              <a:rPr b="0" lang="it" sz="1150">
                <a:highlight>
                  <a:srgbClr val="EEEEEE"/>
                </a:highlight>
                <a:latin typeface="Arial"/>
                <a:ea typeface="Arial"/>
                <a:cs typeface="Arial"/>
                <a:sym typeface="Arial"/>
              </a:rPr>
              <a:t> </a:t>
            </a:r>
            <a:r>
              <a:rPr b="0" lang="it" sz="1150">
                <a:solidFill>
                  <a:srgbClr val="666600"/>
                </a:solidFill>
                <a:highlight>
                  <a:srgbClr val="EEEEEE"/>
                </a:highlight>
                <a:latin typeface="Arial"/>
                <a:ea typeface="Arial"/>
                <a:cs typeface="Arial"/>
                <a:sym typeface="Arial"/>
              </a:rPr>
              <a:t>=</a:t>
            </a:r>
            <a:r>
              <a:rPr b="0" lang="it" sz="1150">
                <a:highlight>
                  <a:srgbClr val="EEEEEE"/>
                </a:highlight>
                <a:latin typeface="Arial"/>
                <a:ea typeface="Arial"/>
                <a:cs typeface="Arial"/>
                <a:sym typeface="Arial"/>
              </a:rPr>
              <a:t> </a:t>
            </a:r>
            <a:r>
              <a:rPr b="0" lang="it" sz="1150">
                <a:solidFill>
                  <a:srgbClr val="008800"/>
                </a:solidFill>
                <a:highlight>
                  <a:srgbClr val="EEEEEE"/>
                </a:highlight>
                <a:latin typeface="Arial"/>
                <a:ea typeface="Arial"/>
                <a:cs typeface="Arial"/>
                <a:sym typeface="Arial"/>
              </a:rPr>
              <a:t>"Hello_Port"</a:t>
            </a:r>
            <a:r>
              <a:rPr b="0" lang="it" sz="1150">
                <a:solidFill>
                  <a:srgbClr val="000088"/>
                </a:solidFill>
                <a:highlight>
                  <a:srgbClr val="EEEEEE"/>
                </a:highlight>
                <a:latin typeface="Arial"/>
                <a:ea typeface="Arial"/>
                <a:cs typeface="Arial"/>
                <a:sym typeface="Arial"/>
              </a:rPr>
              <a:t>&gt;</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000088"/>
                </a:solidFill>
                <a:highlight>
                  <a:srgbClr val="EEEEEE"/>
                </a:highlight>
                <a:latin typeface="Arial"/>
                <a:ea typeface="Arial"/>
                <a:cs typeface="Arial"/>
                <a:sym typeface="Arial"/>
              </a:rPr>
              <a:t>&lt;soap:address</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660066"/>
                </a:solidFill>
                <a:highlight>
                  <a:srgbClr val="EEEEEE"/>
                </a:highlight>
                <a:latin typeface="Arial"/>
                <a:ea typeface="Arial"/>
                <a:cs typeface="Arial"/>
                <a:sym typeface="Arial"/>
              </a:rPr>
              <a:t>location</a:t>
            </a:r>
            <a:r>
              <a:rPr b="0" lang="it" sz="1150">
                <a:highlight>
                  <a:srgbClr val="EEEEEE"/>
                </a:highlight>
                <a:latin typeface="Arial"/>
                <a:ea typeface="Arial"/>
                <a:cs typeface="Arial"/>
                <a:sym typeface="Arial"/>
              </a:rPr>
              <a:t> </a:t>
            </a:r>
            <a:r>
              <a:rPr b="0" lang="it" sz="1150">
                <a:solidFill>
                  <a:srgbClr val="666600"/>
                </a:solidFill>
                <a:highlight>
                  <a:srgbClr val="EEEEEE"/>
                </a:highlight>
                <a:latin typeface="Arial"/>
                <a:ea typeface="Arial"/>
                <a:cs typeface="Arial"/>
                <a:sym typeface="Arial"/>
              </a:rPr>
              <a:t>=</a:t>
            </a:r>
            <a:r>
              <a:rPr b="0" lang="it" sz="1150">
                <a:highlight>
                  <a:srgbClr val="EEEEEE"/>
                </a:highlight>
                <a:latin typeface="Arial"/>
                <a:ea typeface="Arial"/>
                <a:cs typeface="Arial"/>
                <a:sym typeface="Arial"/>
              </a:rPr>
              <a:t> </a:t>
            </a:r>
            <a:r>
              <a:rPr b="0" lang="it" sz="1150">
                <a:solidFill>
                  <a:srgbClr val="008800"/>
                </a:solidFill>
                <a:highlight>
                  <a:srgbClr val="EEEEEE"/>
                </a:highlight>
                <a:latin typeface="Arial"/>
                <a:ea typeface="Arial"/>
                <a:cs typeface="Arial"/>
                <a:sym typeface="Arial"/>
              </a:rPr>
              <a:t>"http://www.examples.com/SayHello/"</a:t>
            </a:r>
            <a:r>
              <a:rPr b="0" lang="it" sz="1150">
                <a:highlight>
                  <a:srgbClr val="EEEEEE"/>
                </a:highlight>
                <a:latin typeface="Arial"/>
                <a:ea typeface="Arial"/>
                <a:cs typeface="Arial"/>
                <a:sym typeface="Arial"/>
              </a:rPr>
              <a:t> </a:t>
            </a:r>
            <a:r>
              <a:rPr b="0" lang="it" sz="1150">
                <a:solidFill>
                  <a:srgbClr val="000088"/>
                </a:solidFill>
                <a:highlight>
                  <a:srgbClr val="EEEEEE"/>
                </a:highlight>
                <a:latin typeface="Arial"/>
                <a:ea typeface="Arial"/>
                <a:cs typeface="Arial"/>
                <a:sym typeface="Arial"/>
              </a:rPr>
              <a:t>/&gt;</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000088"/>
                </a:solidFill>
                <a:highlight>
                  <a:srgbClr val="EEEEEE"/>
                </a:highlight>
                <a:latin typeface="Arial"/>
                <a:ea typeface="Arial"/>
                <a:cs typeface="Arial"/>
                <a:sym typeface="Arial"/>
              </a:rPr>
              <a:t>&lt;/port&gt;</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150">
                <a:highlight>
                  <a:srgbClr val="EEEEEE"/>
                </a:highlight>
                <a:latin typeface="Arial"/>
                <a:ea typeface="Arial"/>
                <a:cs typeface="Arial"/>
                <a:sym typeface="Arial"/>
              </a:rPr>
              <a:t>   </a:t>
            </a:r>
            <a:r>
              <a:rPr b="0" lang="it" sz="1150">
                <a:solidFill>
                  <a:srgbClr val="000088"/>
                </a:solidFill>
                <a:highlight>
                  <a:srgbClr val="EEEEEE"/>
                </a:highlight>
                <a:latin typeface="Arial"/>
                <a:ea typeface="Arial"/>
                <a:cs typeface="Arial"/>
                <a:sym typeface="Arial"/>
              </a:rPr>
              <a:t>&lt;/service&gt;</a:t>
            </a:r>
            <a:endParaRPr b="0" sz="1150">
              <a:highlight>
                <a:srgbClr val="EEEEEE"/>
              </a:highlight>
              <a:latin typeface="Arial"/>
              <a:ea typeface="Arial"/>
              <a:cs typeface="Arial"/>
              <a:sym typeface="Arial"/>
            </a:endParaRPr>
          </a:p>
          <a:p>
            <a:pPr indent="0" lvl="0" marL="25400" marR="25400" rtl="0" algn="l">
              <a:lnSpc>
                <a:spcPct val="115000"/>
              </a:lnSpc>
              <a:spcBef>
                <a:spcPts val="0"/>
              </a:spcBef>
              <a:spcAft>
                <a:spcPts val="0"/>
              </a:spcAft>
              <a:buNone/>
            </a:pPr>
            <a:r>
              <a:rPr b="0" lang="it" sz="1150">
                <a:solidFill>
                  <a:srgbClr val="000088"/>
                </a:solidFill>
                <a:highlight>
                  <a:srgbClr val="EEEEEE"/>
                </a:highlight>
                <a:latin typeface="Arial"/>
                <a:ea typeface="Arial"/>
                <a:cs typeface="Arial"/>
                <a:sym typeface="Arial"/>
              </a:rPr>
              <a:t>&lt;/definitions&gt;</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t/>
            </a:r>
            <a:endParaRPr b="0" sz="1150">
              <a:highlight>
                <a:srgbClr val="EEEEEE"/>
              </a:highlight>
              <a:latin typeface="Arial"/>
              <a:ea typeface="Arial"/>
              <a:cs typeface="Arial"/>
              <a:sym typeface="Arial"/>
            </a:endParaRPr>
          </a:p>
          <a:p>
            <a:pPr indent="0" lvl="0" marL="25400" marR="25400" rtl="0" algn="l">
              <a:lnSpc>
                <a:spcPct val="115000"/>
              </a:lnSpc>
              <a:spcBef>
                <a:spcPts val="0"/>
              </a:spcBef>
              <a:spcAft>
                <a:spcPts val="0"/>
              </a:spcAft>
              <a:buNone/>
            </a:pPr>
            <a:r>
              <a:rPr b="0" lang="it" sz="1200">
                <a:highlight>
                  <a:srgbClr val="FFFFFF"/>
                </a:highlight>
                <a:latin typeface="Nunito"/>
                <a:ea typeface="Nunito"/>
                <a:cs typeface="Nunito"/>
                <a:sym typeface="Nunito"/>
              </a:rPr>
              <a:t>L' elemento &lt;definitions&gt; deve essere l'elemento root di tutti i documenti WSDL. Definisce il nome del servizio web.</a:t>
            </a:r>
            <a:endParaRPr b="0" sz="1200">
              <a:highlight>
                <a:srgbClr val="FFFFFF"/>
              </a:highlight>
              <a:latin typeface="Nunito"/>
              <a:ea typeface="Nunito"/>
              <a:cs typeface="Nunito"/>
              <a:sym typeface="Nunito"/>
            </a:endParaRPr>
          </a:p>
          <a:p>
            <a:pPr indent="0" lvl="0" marL="0" rtl="0" algn="l">
              <a:lnSpc>
                <a:spcPct val="150000"/>
              </a:lnSpc>
              <a:spcBef>
                <a:spcPts val="0"/>
              </a:spcBef>
              <a:spcAft>
                <a:spcPts val="0"/>
              </a:spcAft>
              <a:buNone/>
            </a:pPr>
            <a:r>
              <a:t/>
            </a:r>
            <a:endParaRPr b="0" sz="1200">
              <a:latin typeface="Nunito"/>
              <a:ea typeface="Nunito"/>
              <a:cs typeface="Nunito"/>
              <a:sym typeface="Nunito"/>
            </a:endParaRPr>
          </a:p>
          <a:p>
            <a:pPr indent="0" lvl="0" marL="25400" marR="25400" rtl="0" algn="l">
              <a:lnSpc>
                <a:spcPct val="115000"/>
              </a:lnSpc>
              <a:spcBef>
                <a:spcPts val="3000"/>
              </a:spcBef>
              <a:spcAft>
                <a:spcPts val="0"/>
              </a:spcAft>
              <a:buNone/>
            </a:pPr>
            <a:r>
              <a:t/>
            </a:r>
            <a:endParaRPr b="0" sz="1150">
              <a:solidFill>
                <a:srgbClr val="000088"/>
              </a:solidFill>
              <a:highlight>
                <a:srgbClr val="EEEEEE"/>
              </a:highlight>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57"/>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0" sz="1150">
              <a:highlight>
                <a:srgbClr val="EEEEEE"/>
              </a:highlight>
              <a:latin typeface="Arial"/>
              <a:ea typeface="Arial"/>
              <a:cs typeface="Arial"/>
              <a:sym typeface="Arial"/>
            </a:endParaRPr>
          </a:p>
          <a:p>
            <a:pPr indent="0" lvl="0" marL="0" rtl="0" algn="just">
              <a:lnSpc>
                <a:spcPct val="160000"/>
              </a:lnSpc>
              <a:spcBef>
                <a:spcPts val="600"/>
              </a:spcBef>
              <a:spcAft>
                <a:spcPts val="0"/>
              </a:spcAft>
              <a:buNone/>
            </a:pPr>
            <a:r>
              <a:rPr b="0" lang="it" sz="1200">
                <a:latin typeface="Nunito"/>
                <a:ea typeface="Nunito"/>
                <a:cs typeface="Nunito"/>
                <a:sym typeface="Nunito"/>
              </a:rPr>
              <a:t>Un servizio Web deve definire i suoi input e output e come vengono mappati dentro e fuori dai servizi. L'elemento WSDL &lt;types&gt; si occupa di definire i tipi di dati utilizzati dal servizio Web. I tipi sono documenti XML o parti di documenti.</a:t>
            </a:r>
            <a:endParaRPr b="0" sz="1200">
              <a:latin typeface="Nunito"/>
              <a:ea typeface="Nunito"/>
              <a:cs typeface="Nunito"/>
              <a:sym typeface="Nunito"/>
            </a:endParaRPr>
          </a:p>
          <a:p>
            <a:pPr indent="-304800" lvl="0" marL="889000" rtl="0" algn="l">
              <a:lnSpc>
                <a:spcPct val="150000"/>
              </a:lnSpc>
              <a:spcBef>
                <a:spcPts val="700"/>
              </a:spcBef>
              <a:spcAft>
                <a:spcPts val="0"/>
              </a:spcAft>
              <a:buClr>
                <a:schemeClr val="dk2"/>
              </a:buClr>
              <a:buSzPts val="1200"/>
              <a:buFont typeface="Nunito"/>
              <a:buChar char="●"/>
            </a:pPr>
            <a:r>
              <a:rPr b="0" lang="it" sz="1200">
                <a:latin typeface="Nunito"/>
                <a:ea typeface="Nunito"/>
                <a:cs typeface="Nunito"/>
                <a:sym typeface="Nunito"/>
              </a:rPr>
              <a:t>L' elemento </a:t>
            </a:r>
            <a:r>
              <a:rPr b="0" i="1" lang="it" sz="1200">
                <a:latin typeface="Nunito"/>
                <a:ea typeface="Nunito"/>
                <a:cs typeface="Nunito"/>
                <a:sym typeface="Nunito"/>
              </a:rPr>
              <a:t>types</a:t>
            </a:r>
            <a:r>
              <a:rPr b="0" lang="it" sz="1200">
                <a:latin typeface="Nunito"/>
                <a:ea typeface="Nunito"/>
                <a:cs typeface="Nunito"/>
                <a:sym typeface="Nunito"/>
              </a:rPr>
              <a:t> descrive tutti i tipi di dati utilizzati tra il client e il server.</a:t>
            </a:r>
            <a:endParaRPr b="0" sz="1200">
              <a:latin typeface="Nunito"/>
              <a:ea typeface="Nunito"/>
              <a:cs typeface="Nunito"/>
              <a:sym typeface="Nunito"/>
            </a:endParaRPr>
          </a:p>
          <a:p>
            <a:pPr indent="-304800" lvl="0" marL="889000" rtl="0" algn="l">
              <a:lnSpc>
                <a:spcPct val="150000"/>
              </a:lnSpc>
              <a:spcBef>
                <a:spcPts val="0"/>
              </a:spcBef>
              <a:spcAft>
                <a:spcPts val="0"/>
              </a:spcAft>
              <a:buClr>
                <a:schemeClr val="dk2"/>
              </a:buClr>
              <a:buSzPts val="1200"/>
              <a:buFont typeface="Nunito"/>
              <a:buChar char="●"/>
            </a:pPr>
            <a:r>
              <a:rPr b="0" lang="it" sz="1200">
                <a:latin typeface="Nunito"/>
                <a:ea typeface="Nunito"/>
                <a:cs typeface="Nunito"/>
                <a:sym typeface="Nunito"/>
              </a:rPr>
              <a:t>WSDL non è legato esclusivamente a uno specifico sistema di digitazione.</a:t>
            </a:r>
            <a:endParaRPr b="0" sz="1200">
              <a:latin typeface="Nunito"/>
              <a:ea typeface="Nunito"/>
              <a:cs typeface="Nunito"/>
              <a:sym typeface="Nunito"/>
            </a:endParaRPr>
          </a:p>
          <a:p>
            <a:pPr indent="-304800" lvl="0" marL="889000" rtl="0" algn="l">
              <a:lnSpc>
                <a:spcPct val="150000"/>
              </a:lnSpc>
              <a:spcBef>
                <a:spcPts val="0"/>
              </a:spcBef>
              <a:spcAft>
                <a:spcPts val="0"/>
              </a:spcAft>
              <a:buClr>
                <a:schemeClr val="dk2"/>
              </a:buClr>
              <a:buSzPts val="1200"/>
              <a:buFont typeface="Nunito"/>
              <a:buChar char="●"/>
            </a:pPr>
            <a:r>
              <a:rPr b="0" lang="it" sz="1200">
                <a:latin typeface="Nunito"/>
                <a:ea typeface="Nunito"/>
                <a:cs typeface="Nunito"/>
                <a:sym typeface="Nunito"/>
              </a:rPr>
              <a:t>WSDL utilizza la specifica W3C XML Schema come scelta predefinita per definire i tipi di dati.</a:t>
            </a:r>
            <a:endParaRPr b="0" sz="1200">
              <a:latin typeface="Nunito"/>
              <a:ea typeface="Nunito"/>
              <a:cs typeface="Nunito"/>
              <a:sym typeface="Nunito"/>
            </a:endParaRPr>
          </a:p>
          <a:p>
            <a:pPr indent="-304800" lvl="0" marL="889000" rtl="0" algn="l">
              <a:lnSpc>
                <a:spcPct val="150000"/>
              </a:lnSpc>
              <a:spcBef>
                <a:spcPts val="0"/>
              </a:spcBef>
              <a:spcAft>
                <a:spcPts val="0"/>
              </a:spcAft>
              <a:buClr>
                <a:schemeClr val="dk2"/>
              </a:buClr>
              <a:buSzPts val="1200"/>
              <a:buFont typeface="Nunito"/>
              <a:buChar char="●"/>
            </a:pPr>
            <a:r>
              <a:rPr b="0" lang="it" sz="1200">
                <a:latin typeface="Nunito"/>
                <a:ea typeface="Nunito"/>
                <a:cs typeface="Nunito"/>
                <a:sym typeface="Nunito"/>
              </a:rPr>
              <a:t>Se il servizio utilizza solo tipi semplici incorporati in XML Schema, ad esempio stringhe e numeri interi, l' elemento </a:t>
            </a:r>
            <a:r>
              <a:rPr b="0" i="1" lang="it" sz="1200">
                <a:latin typeface="Nunito"/>
                <a:ea typeface="Nunito"/>
                <a:cs typeface="Nunito"/>
                <a:sym typeface="Nunito"/>
              </a:rPr>
              <a:t>types non è obbligatorio.</a:t>
            </a:r>
            <a:endParaRPr b="0" i="1" sz="1200">
              <a:latin typeface="Nunito"/>
              <a:ea typeface="Nunito"/>
              <a:cs typeface="Nunito"/>
              <a:sym typeface="Nunito"/>
            </a:endParaRPr>
          </a:p>
          <a:p>
            <a:pPr indent="-304800" lvl="0" marL="889000" rtl="0" algn="l">
              <a:lnSpc>
                <a:spcPct val="150000"/>
              </a:lnSpc>
              <a:spcBef>
                <a:spcPts val="0"/>
              </a:spcBef>
              <a:spcAft>
                <a:spcPts val="0"/>
              </a:spcAft>
              <a:buClr>
                <a:schemeClr val="dk2"/>
              </a:buClr>
              <a:buSzPts val="1200"/>
              <a:buFont typeface="Nunito"/>
              <a:buChar char="●"/>
            </a:pPr>
            <a:r>
              <a:rPr b="0" lang="it" sz="1200">
                <a:latin typeface="Nunito"/>
                <a:ea typeface="Nunito"/>
                <a:cs typeface="Nunito"/>
                <a:sym typeface="Nunito"/>
              </a:rPr>
              <a:t>WSDL consente di definire i tipi in elementi separati in modo che i tipi siano riutilizzabili con più servizi Web.</a:t>
            </a:r>
            <a:endParaRPr b="0" sz="1150">
              <a:highlight>
                <a:srgbClr val="EEEEEE"/>
              </a:highlight>
              <a:latin typeface="Arial"/>
              <a:ea typeface="Arial"/>
              <a:cs typeface="Arial"/>
              <a:sym typeface="Arial"/>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25400" marR="25400" rtl="0" algn="l">
              <a:lnSpc>
                <a:spcPct val="115000"/>
              </a:lnSpc>
              <a:spcBef>
                <a:spcPts val="3000"/>
              </a:spcBef>
              <a:spcAft>
                <a:spcPts val="0"/>
              </a:spcAft>
              <a:buNone/>
            </a:pPr>
            <a:r>
              <a:t/>
            </a:r>
            <a:endParaRPr b="0" sz="1150">
              <a:solidFill>
                <a:srgbClr val="000088"/>
              </a:solidFill>
              <a:highlight>
                <a:srgbClr val="EEEEEE"/>
              </a:highlight>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58"/>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0" sz="1150">
              <a:highlight>
                <a:srgbClr val="EEEEEE"/>
              </a:highlight>
              <a:latin typeface="Arial"/>
              <a:ea typeface="Arial"/>
              <a:cs typeface="Arial"/>
              <a:sym typeface="Arial"/>
            </a:endParaRPr>
          </a:p>
          <a:p>
            <a:pPr indent="0" lvl="0" marL="0" rtl="0" algn="just">
              <a:lnSpc>
                <a:spcPct val="160000"/>
              </a:lnSpc>
              <a:spcBef>
                <a:spcPts val="600"/>
              </a:spcBef>
              <a:spcAft>
                <a:spcPts val="0"/>
              </a:spcAft>
              <a:buNone/>
            </a:pPr>
            <a:r>
              <a:rPr b="0" lang="it" sz="1200">
                <a:latin typeface="Nunito"/>
                <a:ea typeface="Nunito"/>
                <a:cs typeface="Nunito"/>
                <a:sym typeface="Nunito"/>
              </a:rPr>
              <a:t>L' elemento &lt;message&gt; descrive i dati scambiati tra i fornitori di servizi Web e i consumatori.</a:t>
            </a:r>
            <a:endParaRPr b="0" sz="1200">
              <a:latin typeface="Nunito"/>
              <a:ea typeface="Nunito"/>
              <a:cs typeface="Nunito"/>
              <a:sym typeface="Nunito"/>
            </a:endParaRPr>
          </a:p>
          <a:p>
            <a:pPr indent="-304800" lvl="0" marL="889000" rtl="0" algn="l">
              <a:lnSpc>
                <a:spcPct val="150000"/>
              </a:lnSpc>
              <a:spcBef>
                <a:spcPts val="700"/>
              </a:spcBef>
              <a:spcAft>
                <a:spcPts val="0"/>
              </a:spcAft>
              <a:buClr>
                <a:schemeClr val="dk2"/>
              </a:buClr>
              <a:buSzPts val="1200"/>
              <a:buFont typeface="Nunito"/>
              <a:buChar char="●"/>
            </a:pPr>
            <a:r>
              <a:rPr b="0" lang="it" sz="1200">
                <a:latin typeface="Nunito"/>
                <a:ea typeface="Nunito"/>
                <a:cs typeface="Nunito"/>
                <a:sym typeface="Nunito"/>
              </a:rPr>
              <a:t>Ogni servizio Web ha due messaggi: input e output.</a:t>
            </a:r>
            <a:endParaRPr b="0" sz="1200">
              <a:latin typeface="Nunito"/>
              <a:ea typeface="Nunito"/>
              <a:cs typeface="Nunito"/>
              <a:sym typeface="Nunito"/>
            </a:endParaRPr>
          </a:p>
          <a:p>
            <a:pPr indent="-304800" lvl="0" marL="889000" rtl="0" algn="l">
              <a:lnSpc>
                <a:spcPct val="150000"/>
              </a:lnSpc>
              <a:spcBef>
                <a:spcPts val="0"/>
              </a:spcBef>
              <a:spcAft>
                <a:spcPts val="0"/>
              </a:spcAft>
              <a:buClr>
                <a:schemeClr val="dk2"/>
              </a:buClr>
              <a:buSzPts val="1200"/>
              <a:buFont typeface="Nunito"/>
              <a:buChar char="●"/>
            </a:pPr>
            <a:r>
              <a:rPr b="0" lang="it" sz="1200">
                <a:latin typeface="Nunito"/>
                <a:ea typeface="Nunito"/>
                <a:cs typeface="Nunito"/>
                <a:sym typeface="Nunito"/>
              </a:rPr>
              <a:t>L'input descrive i parametri per il servizio web e l'output descrive i dati restituiti dal servizio web.</a:t>
            </a:r>
            <a:endParaRPr b="0" sz="1200">
              <a:latin typeface="Nunito"/>
              <a:ea typeface="Nunito"/>
              <a:cs typeface="Nunito"/>
              <a:sym typeface="Nunito"/>
            </a:endParaRPr>
          </a:p>
          <a:p>
            <a:pPr indent="-304800" lvl="0" marL="889000" rtl="0" algn="l">
              <a:lnSpc>
                <a:spcPct val="150000"/>
              </a:lnSpc>
              <a:spcBef>
                <a:spcPts val="0"/>
              </a:spcBef>
              <a:spcAft>
                <a:spcPts val="0"/>
              </a:spcAft>
              <a:buClr>
                <a:schemeClr val="dk2"/>
              </a:buClr>
              <a:buSzPts val="1200"/>
              <a:buFont typeface="Nunito"/>
              <a:buChar char="●"/>
            </a:pPr>
            <a:r>
              <a:rPr b="0" lang="it" sz="1200">
                <a:latin typeface="Nunito"/>
                <a:ea typeface="Nunito"/>
                <a:cs typeface="Nunito"/>
                <a:sym typeface="Nunito"/>
              </a:rPr>
              <a:t>Ogni messaggio contiene zero o più parametri &lt;part&gt; , uno per ogni parametro della funzione web service.</a:t>
            </a:r>
            <a:endParaRPr b="0" sz="1200">
              <a:latin typeface="Nunito"/>
              <a:ea typeface="Nunito"/>
              <a:cs typeface="Nunito"/>
              <a:sym typeface="Nunito"/>
            </a:endParaRPr>
          </a:p>
          <a:p>
            <a:pPr indent="-304800" lvl="0" marL="889000" rtl="0" algn="l">
              <a:lnSpc>
                <a:spcPct val="150000"/>
              </a:lnSpc>
              <a:spcBef>
                <a:spcPts val="0"/>
              </a:spcBef>
              <a:spcAft>
                <a:spcPts val="0"/>
              </a:spcAft>
              <a:buClr>
                <a:schemeClr val="dk2"/>
              </a:buClr>
              <a:buSzPts val="1200"/>
              <a:buFont typeface="Nunito"/>
              <a:buChar char="●"/>
            </a:pPr>
            <a:r>
              <a:rPr b="0" lang="it" sz="1200">
                <a:latin typeface="Nunito"/>
                <a:ea typeface="Nunito"/>
                <a:cs typeface="Nunito"/>
                <a:sym typeface="Nunito"/>
              </a:rPr>
              <a:t>Ogni parametro &lt;part&gt; si associa a un tipo concreto definito nell'elemento contenitore &lt;types&gt; .</a:t>
            </a:r>
            <a:endParaRPr b="0" sz="1200">
              <a:latin typeface="Nunito"/>
              <a:ea typeface="Nunito"/>
              <a:cs typeface="Nunito"/>
              <a:sym typeface="Nunito"/>
            </a:endParaRPr>
          </a:p>
          <a:p>
            <a:pPr indent="0" lvl="0" marL="457200" rtl="0" algn="l">
              <a:lnSpc>
                <a:spcPct val="150000"/>
              </a:lnSpc>
              <a:spcBef>
                <a:spcPts val="300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25400" marR="25400" rtl="0" algn="l">
              <a:lnSpc>
                <a:spcPct val="115000"/>
              </a:lnSpc>
              <a:spcBef>
                <a:spcPts val="3000"/>
              </a:spcBef>
              <a:spcAft>
                <a:spcPts val="0"/>
              </a:spcAft>
              <a:buNone/>
            </a:pPr>
            <a:r>
              <a:t/>
            </a:r>
            <a:endParaRPr b="0" sz="1150">
              <a:solidFill>
                <a:srgbClr val="000088"/>
              </a:solidFill>
              <a:highlight>
                <a:srgbClr val="EEEEEE"/>
              </a:highlight>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9"/>
          <p:cNvSpPr txBox="1"/>
          <p:nvPr>
            <p:ph type="title"/>
          </p:nvPr>
        </p:nvSpPr>
        <p:spPr>
          <a:xfrm>
            <a:off x="1769500" y="543450"/>
            <a:ext cx="70089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0" sz="1150">
              <a:highlight>
                <a:srgbClr val="EEEEEE"/>
              </a:highlight>
              <a:latin typeface="Arial"/>
              <a:ea typeface="Arial"/>
              <a:cs typeface="Arial"/>
              <a:sym typeface="Arial"/>
            </a:endParaRPr>
          </a:p>
          <a:p>
            <a:pPr indent="-304800" lvl="0" marL="457200" rtl="0" algn="just">
              <a:lnSpc>
                <a:spcPct val="160000"/>
              </a:lnSpc>
              <a:spcBef>
                <a:spcPts val="600"/>
              </a:spcBef>
              <a:spcAft>
                <a:spcPts val="0"/>
              </a:spcAft>
              <a:buClr>
                <a:schemeClr val="dk2"/>
              </a:buClr>
              <a:buSzPts val="1200"/>
              <a:buFont typeface="Nunito"/>
              <a:buChar char="●"/>
            </a:pPr>
            <a:r>
              <a:rPr b="0" lang="it" sz="1200">
                <a:latin typeface="Nunito"/>
                <a:ea typeface="Nunito"/>
                <a:cs typeface="Nunito"/>
                <a:sym typeface="Nunito"/>
              </a:rPr>
              <a:t>L' elemento &lt;portType&gt; combina più elementi del messaggio per formare un'operazione completa di sola andata o di andata e ritorno.</a:t>
            </a:r>
            <a:endParaRPr b="0" sz="1200">
              <a:latin typeface="Nunito"/>
              <a:ea typeface="Nunito"/>
              <a:cs typeface="Nunito"/>
              <a:sym typeface="Nunito"/>
            </a:endParaRPr>
          </a:p>
          <a:p>
            <a:pPr indent="-304800" lvl="0" marL="457200" rtl="0" algn="just">
              <a:lnSpc>
                <a:spcPct val="160000"/>
              </a:lnSpc>
              <a:spcBef>
                <a:spcPts val="0"/>
              </a:spcBef>
              <a:spcAft>
                <a:spcPts val="0"/>
              </a:spcAft>
              <a:buClr>
                <a:schemeClr val="dk2"/>
              </a:buClr>
              <a:buSzPts val="1200"/>
              <a:buFont typeface="Nunito"/>
              <a:buChar char="●"/>
            </a:pPr>
            <a:r>
              <a:rPr b="0" lang="it" sz="1200">
                <a:latin typeface="Nunito"/>
                <a:ea typeface="Nunito"/>
                <a:cs typeface="Nunito"/>
                <a:sym typeface="Nunito"/>
              </a:rPr>
              <a:t>Ad esempio, un &lt;portType&gt; può combinare un messaggio di richiesta e un messaggio di risposta in un'unica operazione di richiesta/risposta. Questo è più comunemente usato nei servizi SOAP. Un portType può definire più operazioni.</a:t>
            </a:r>
            <a:endParaRPr b="0" sz="1200">
              <a:latin typeface="Nunito"/>
              <a:ea typeface="Nunito"/>
              <a:cs typeface="Nunito"/>
              <a:sym typeface="Nunito"/>
            </a:endParaRPr>
          </a:p>
          <a:p>
            <a:pPr indent="0" lvl="0" marL="457200" rtl="0" algn="l">
              <a:lnSpc>
                <a:spcPct val="150000"/>
              </a:lnSpc>
              <a:spcBef>
                <a:spcPts val="700"/>
              </a:spcBef>
              <a:spcAft>
                <a:spcPts val="0"/>
              </a:spcAft>
              <a:buNone/>
            </a:pPr>
            <a:r>
              <a:t/>
            </a:r>
            <a:endParaRPr b="0" sz="1200">
              <a:latin typeface="Nunito"/>
              <a:ea typeface="Nunito"/>
              <a:cs typeface="Nunito"/>
              <a:sym typeface="Nunito"/>
            </a:endParaRPr>
          </a:p>
          <a:p>
            <a:pPr indent="0" lvl="0" marL="457200" rtl="0" algn="l">
              <a:lnSpc>
                <a:spcPct val="150000"/>
              </a:lnSpc>
              <a:spcBef>
                <a:spcPts val="300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25400" marR="25400" rtl="0" algn="l">
              <a:lnSpc>
                <a:spcPct val="115000"/>
              </a:lnSpc>
              <a:spcBef>
                <a:spcPts val="3000"/>
              </a:spcBef>
              <a:spcAft>
                <a:spcPts val="0"/>
              </a:spcAft>
              <a:buNone/>
            </a:pPr>
            <a:r>
              <a:t/>
            </a:r>
            <a:endParaRPr b="0" sz="1150">
              <a:solidFill>
                <a:srgbClr val="000088"/>
              </a:solidFill>
              <a:highlight>
                <a:srgbClr val="EEEEEE"/>
              </a:highlight>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60"/>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0" sz="1150">
              <a:highlight>
                <a:srgbClr val="EEEEEE"/>
              </a:highlight>
              <a:latin typeface="Arial"/>
              <a:ea typeface="Arial"/>
              <a:cs typeface="Arial"/>
              <a:sym typeface="Arial"/>
            </a:endParaRPr>
          </a:p>
          <a:p>
            <a:pPr indent="0" lvl="0" marL="0" rtl="0" algn="just">
              <a:lnSpc>
                <a:spcPct val="160000"/>
              </a:lnSpc>
              <a:spcBef>
                <a:spcPts val="600"/>
              </a:spcBef>
              <a:spcAft>
                <a:spcPts val="0"/>
              </a:spcAft>
              <a:buNone/>
            </a:pPr>
            <a:r>
              <a:rPr b="0" lang="it" sz="1200">
                <a:latin typeface="Nunito"/>
                <a:ea typeface="Nunito"/>
                <a:cs typeface="Nunito"/>
                <a:sym typeface="Nunito"/>
              </a:rPr>
              <a:t>L' elemento &lt;binding&gt; fornisce dettagli specifici su come un'operazione </a:t>
            </a:r>
            <a:r>
              <a:rPr b="0" i="1" lang="it" sz="1200">
                <a:latin typeface="Nunito"/>
                <a:ea typeface="Nunito"/>
                <a:cs typeface="Nunito"/>
                <a:sym typeface="Nunito"/>
              </a:rPr>
              <a:t>portType</a:t>
            </a:r>
            <a:r>
              <a:rPr b="0" lang="it" sz="1200">
                <a:latin typeface="Nunito"/>
                <a:ea typeface="Nunito"/>
                <a:cs typeface="Nunito"/>
                <a:sym typeface="Nunito"/>
              </a:rPr>
              <a:t> verrà effettivamente trasmessa in rete.</a:t>
            </a:r>
            <a:endParaRPr b="0" sz="1200">
              <a:latin typeface="Nunito"/>
              <a:ea typeface="Nunito"/>
              <a:cs typeface="Nunito"/>
              <a:sym typeface="Nunito"/>
            </a:endParaRPr>
          </a:p>
          <a:p>
            <a:pPr indent="-304800" lvl="0" marL="889000" rtl="0" algn="l">
              <a:lnSpc>
                <a:spcPct val="150000"/>
              </a:lnSpc>
              <a:spcBef>
                <a:spcPts val="700"/>
              </a:spcBef>
              <a:spcAft>
                <a:spcPts val="0"/>
              </a:spcAft>
              <a:buClr>
                <a:schemeClr val="dk2"/>
              </a:buClr>
              <a:buSzPts val="1200"/>
              <a:buFont typeface="Nunito"/>
              <a:buChar char="●"/>
            </a:pPr>
            <a:r>
              <a:rPr b="0" lang="it" sz="1200">
                <a:latin typeface="Nunito"/>
                <a:ea typeface="Nunito"/>
                <a:cs typeface="Nunito"/>
                <a:sym typeface="Nunito"/>
              </a:rPr>
              <a:t>Le associazioni possono essere rese disponibili tramite più trasporti tra cui HTTP GET, HTTP POST o SOAP.</a:t>
            </a:r>
            <a:endParaRPr b="0" sz="1200">
              <a:latin typeface="Nunito"/>
              <a:ea typeface="Nunito"/>
              <a:cs typeface="Nunito"/>
              <a:sym typeface="Nunito"/>
            </a:endParaRPr>
          </a:p>
          <a:p>
            <a:pPr indent="-304800" lvl="0" marL="889000" rtl="0" algn="l">
              <a:lnSpc>
                <a:spcPct val="150000"/>
              </a:lnSpc>
              <a:spcBef>
                <a:spcPts val="0"/>
              </a:spcBef>
              <a:spcAft>
                <a:spcPts val="0"/>
              </a:spcAft>
              <a:buClr>
                <a:schemeClr val="dk2"/>
              </a:buClr>
              <a:buSzPts val="1200"/>
              <a:buFont typeface="Nunito"/>
              <a:buChar char="●"/>
            </a:pPr>
            <a:r>
              <a:rPr b="0" lang="it" sz="1200">
                <a:latin typeface="Nunito"/>
                <a:ea typeface="Nunito"/>
                <a:cs typeface="Nunito"/>
                <a:sym typeface="Nunito"/>
              </a:rPr>
              <a:t>I binding forniscono informazioni concrete su quale protocollo viene utilizzato per trasferire le operazioni </a:t>
            </a:r>
            <a:r>
              <a:rPr b="0" i="1" lang="it" sz="1200">
                <a:latin typeface="Nunito"/>
                <a:ea typeface="Nunito"/>
                <a:cs typeface="Nunito"/>
                <a:sym typeface="Nunito"/>
              </a:rPr>
              <a:t>portType</a:t>
            </a:r>
            <a:r>
              <a:rPr b="0" lang="it" sz="1200">
                <a:latin typeface="Nunito"/>
                <a:ea typeface="Nunito"/>
                <a:cs typeface="Nunito"/>
                <a:sym typeface="Nunito"/>
              </a:rPr>
              <a:t> .</a:t>
            </a:r>
            <a:endParaRPr b="0" sz="1200">
              <a:latin typeface="Nunito"/>
              <a:ea typeface="Nunito"/>
              <a:cs typeface="Nunito"/>
              <a:sym typeface="Nunito"/>
            </a:endParaRPr>
          </a:p>
          <a:p>
            <a:pPr indent="-304800" lvl="0" marL="889000" rtl="0" algn="l">
              <a:lnSpc>
                <a:spcPct val="150000"/>
              </a:lnSpc>
              <a:spcBef>
                <a:spcPts val="0"/>
              </a:spcBef>
              <a:spcAft>
                <a:spcPts val="0"/>
              </a:spcAft>
              <a:buClr>
                <a:schemeClr val="dk2"/>
              </a:buClr>
              <a:buSzPts val="1200"/>
              <a:buFont typeface="Nunito"/>
              <a:buChar char="●"/>
            </a:pPr>
            <a:r>
              <a:rPr b="0" lang="it" sz="1200">
                <a:latin typeface="Nunito"/>
                <a:ea typeface="Nunito"/>
                <a:cs typeface="Nunito"/>
                <a:sym typeface="Nunito"/>
              </a:rPr>
              <a:t>Le associazioni forniscono informazioni su dove si trova il servizio.</a:t>
            </a:r>
            <a:endParaRPr b="0" sz="1200">
              <a:latin typeface="Nunito"/>
              <a:ea typeface="Nunito"/>
              <a:cs typeface="Nunito"/>
              <a:sym typeface="Nunito"/>
            </a:endParaRPr>
          </a:p>
          <a:p>
            <a:pPr indent="-304800" lvl="0" marL="889000" rtl="0" algn="l">
              <a:lnSpc>
                <a:spcPct val="150000"/>
              </a:lnSpc>
              <a:spcBef>
                <a:spcPts val="0"/>
              </a:spcBef>
              <a:spcAft>
                <a:spcPts val="0"/>
              </a:spcAft>
              <a:buClr>
                <a:schemeClr val="dk2"/>
              </a:buClr>
              <a:buSzPts val="1200"/>
              <a:buFont typeface="Nunito"/>
              <a:buChar char="●"/>
            </a:pPr>
            <a:r>
              <a:rPr b="0" lang="it" sz="1200">
                <a:latin typeface="Nunito"/>
                <a:ea typeface="Nunito"/>
                <a:cs typeface="Nunito"/>
                <a:sym typeface="Nunito"/>
              </a:rPr>
              <a:t>Per il protocollo SOAP, l'associazione è &lt;soap:binding&gt; e il trasporto è costituito da messaggi SOAP sopra il protocollo HTTP.</a:t>
            </a:r>
            <a:endParaRPr b="0" sz="1200">
              <a:latin typeface="Nunito"/>
              <a:ea typeface="Nunito"/>
              <a:cs typeface="Nunito"/>
              <a:sym typeface="Nunito"/>
            </a:endParaRPr>
          </a:p>
          <a:p>
            <a:pPr indent="-304800" lvl="0" marL="889000" rtl="0" algn="l">
              <a:lnSpc>
                <a:spcPct val="150000"/>
              </a:lnSpc>
              <a:spcBef>
                <a:spcPts val="0"/>
              </a:spcBef>
              <a:spcAft>
                <a:spcPts val="0"/>
              </a:spcAft>
              <a:buClr>
                <a:schemeClr val="dk2"/>
              </a:buClr>
              <a:buSzPts val="1200"/>
              <a:buFont typeface="Nunito"/>
              <a:buChar char="●"/>
            </a:pPr>
            <a:r>
              <a:rPr b="0" lang="it" sz="1200">
                <a:latin typeface="Nunito"/>
                <a:ea typeface="Nunito"/>
                <a:cs typeface="Nunito"/>
                <a:sym typeface="Nunito"/>
              </a:rPr>
              <a:t>È possibile specificare più binding per un singolo </a:t>
            </a:r>
            <a:r>
              <a:rPr b="0" i="1" lang="it" sz="1200">
                <a:latin typeface="Nunito"/>
                <a:ea typeface="Nunito"/>
                <a:cs typeface="Nunito"/>
                <a:sym typeface="Nunito"/>
              </a:rPr>
              <a:t>portType</a:t>
            </a:r>
            <a:r>
              <a:rPr b="0" lang="it" sz="1200">
                <a:latin typeface="Nunito"/>
                <a:ea typeface="Nunito"/>
                <a:cs typeface="Nunito"/>
                <a:sym typeface="Nunito"/>
              </a:rPr>
              <a:t>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457200" rtl="0" algn="l">
              <a:lnSpc>
                <a:spcPct val="150000"/>
              </a:lnSpc>
              <a:spcBef>
                <a:spcPts val="300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25400" marR="25400" rtl="0" algn="l">
              <a:lnSpc>
                <a:spcPct val="115000"/>
              </a:lnSpc>
              <a:spcBef>
                <a:spcPts val="3000"/>
              </a:spcBef>
              <a:spcAft>
                <a:spcPts val="0"/>
              </a:spcAft>
              <a:buNone/>
            </a:pPr>
            <a:r>
              <a:t/>
            </a:r>
            <a:endParaRPr b="0" sz="1150">
              <a:solidFill>
                <a:srgbClr val="000088"/>
              </a:solidFill>
              <a:highlight>
                <a:srgbClr val="EEEEEE"/>
              </a:highlight>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61"/>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0" sz="1150">
              <a:highlight>
                <a:srgbClr val="EEEEEE"/>
              </a:highlight>
              <a:latin typeface="Arial"/>
              <a:ea typeface="Arial"/>
              <a:cs typeface="Arial"/>
              <a:sym typeface="Arial"/>
            </a:endParaRPr>
          </a:p>
          <a:p>
            <a:pPr indent="0" lvl="0" marL="0" rtl="0" algn="just">
              <a:lnSpc>
                <a:spcPct val="160000"/>
              </a:lnSpc>
              <a:spcBef>
                <a:spcPts val="600"/>
              </a:spcBef>
              <a:spcAft>
                <a:spcPts val="0"/>
              </a:spcAft>
              <a:buNone/>
            </a:pPr>
            <a:r>
              <a:rPr b="0" lang="it" sz="1200">
                <a:latin typeface="Nunito"/>
                <a:ea typeface="Nunito"/>
                <a:cs typeface="Nunito"/>
                <a:sym typeface="Nunito"/>
              </a:rPr>
              <a:t>L' elemento &lt;service&gt; definisce le porte supportate dal servizio web. Per ciascuno dei protocolli supportati, esiste un elemento porta. L'elemento di servizio è una raccolta di porte.</a:t>
            </a:r>
            <a:endParaRPr b="0" sz="1200">
              <a:latin typeface="Nunito"/>
              <a:ea typeface="Nunito"/>
              <a:cs typeface="Nunito"/>
              <a:sym typeface="Nunito"/>
            </a:endParaRPr>
          </a:p>
          <a:p>
            <a:pPr indent="-304800" lvl="0" marL="889000" rtl="0" algn="l">
              <a:lnSpc>
                <a:spcPct val="150000"/>
              </a:lnSpc>
              <a:spcBef>
                <a:spcPts val="700"/>
              </a:spcBef>
              <a:spcAft>
                <a:spcPts val="0"/>
              </a:spcAft>
              <a:buClr>
                <a:schemeClr val="dk2"/>
              </a:buClr>
              <a:buSzPts val="1200"/>
              <a:buFont typeface="Nunito"/>
              <a:buChar char="●"/>
            </a:pPr>
            <a:r>
              <a:rPr b="0" lang="it" sz="1200">
                <a:latin typeface="Nunito"/>
                <a:ea typeface="Nunito"/>
                <a:cs typeface="Nunito"/>
                <a:sym typeface="Nunito"/>
              </a:rPr>
              <a:t>I clienti del servizio Web possono apprendere quanto segue dall'elemento servizio -</a:t>
            </a:r>
            <a:endParaRPr b="0" sz="1200">
              <a:latin typeface="Nunito"/>
              <a:ea typeface="Nunito"/>
              <a:cs typeface="Nunito"/>
              <a:sym typeface="Nunito"/>
            </a:endParaRPr>
          </a:p>
          <a:p>
            <a:pPr indent="-304800" lvl="1" marL="1778000" rtl="0" algn="l">
              <a:lnSpc>
                <a:spcPct val="150000"/>
              </a:lnSpc>
              <a:spcBef>
                <a:spcPts val="0"/>
              </a:spcBef>
              <a:spcAft>
                <a:spcPts val="0"/>
              </a:spcAft>
              <a:buSzPts val="1200"/>
              <a:buFont typeface="Nunito"/>
              <a:buChar char="○"/>
            </a:pPr>
            <a:r>
              <a:rPr b="0" lang="it" sz="1200">
                <a:latin typeface="Nunito"/>
                <a:ea typeface="Nunito"/>
                <a:cs typeface="Nunito"/>
                <a:sym typeface="Nunito"/>
              </a:rPr>
              <a:t>dove accedere al servizio,</a:t>
            </a:r>
            <a:endParaRPr b="0" sz="1200">
              <a:latin typeface="Nunito"/>
              <a:ea typeface="Nunito"/>
              <a:cs typeface="Nunito"/>
              <a:sym typeface="Nunito"/>
            </a:endParaRPr>
          </a:p>
          <a:p>
            <a:pPr indent="-304800" lvl="1" marL="1778000" rtl="0" algn="l">
              <a:lnSpc>
                <a:spcPct val="150000"/>
              </a:lnSpc>
              <a:spcBef>
                <a:spcPts val="0"/>
              </a:spcBef>
              <a:spcAft>
                <a:spcPts val="0"/>
              </a:spcAft>
              <a:buSzPts val="1200"/>
              <a:buFont typeface="Nunito"/>
              <a:buChar char="○"/>
            </a:pPr>
            <a:r>
              <a:rPr b="0" lang="it" sz="1200">
                <a:latin typeface="Nunito"/>
                <a:ea typeface="Nunito"/>
                <a:cs typeface="Nunito"/>
                <a:sym typeface="Nunito"/>
              </a:rPr>
              <a:t>attraverso quale porta accedere al servizio web, e</a:t>
            </a:r>
            <a:endParaRPr b="0" sz="1200">
              <a:latin typeface="Nunito"/>
              <a:ea typeface="Nunito"/>
              <a:cs typeface="Nunito"/>
              <a:sym typeface="Nunito"/>
            </a:endParaRPr>
          </a:p>
          <a:p>
            <a:pPr indent="-304800" lvl="1" marL="1778000" rtl="0" algn="l">
              <a:lnSpc>
                <a:spcPct val="150000"/>
              </a:lnSpc>
              <a:spcBef>
                <a:spcPts val="0"/>
              </a:spcBef>
              <a:spcAft>
                <a:spcPts val="0"/>
              </a:spcAft>
              <a:buSzPts val="1200"/>
              <a:buFont typeface="Nunito"/>
              <a:buChar char="○"/>
            </a:pPr>
            <a:r>
              <a:rPr b="0" lang="it" sz="1200">
                <a:latin typeface="Nunito"/>
                <a:ea typeface="Nunito"/>
                <a:cs typeface="Nunito"/>
                <a:sym typeface="Nunito"/>
              </a:rPr>
              <a:t>come vengono definiti i messaggi di comunicazione.</a:t>
            </a:r>
            <a:endParaRPr b="0" sz="1200">
              <a:latin typeface="Nunito"/>
              <a:ea typeface="Nunito"/>
              <a:cs typeface="Nunito"/>
              <a:sym typeface="Nunito"/>
            </a:endParaRPr>
          </a:p>
          <a:p>
            <a:pPr indent="-304800" lvl="0" marL="889000" rtl="0" algn="l">
              <a:lnSpc>
                <a:spcPct val="150000"/>
              </a:lnSpc>
              <a:spcBef>
                <a:spcPts val="0"/>
              </a:spcBef>
              <a:spcAft>
                <a:spcPts val="0"/>
              </a:spcAft>
              <a:buClr>
                <a:schemeClr val="dk2"/>
              </a:buClr>
              <a:buSzPts val="1200"/>
              <a:buFont typeface="Nunito"/>
              <a:buChar char="●"/>
            </a:pPr>
            <a:r>
              <a:rPr b="0" lang="it" sz="1200">
                <a:latin typeface="Nunito"/>
                <a:ea typeface="Nunito"/>
                <a:cs typeface="Nunito"/>
                <a:sym typeface="Nunito"/>
              </a:rPr>
              <a:t>L'elemento di servizio include un elemento di documentazione per fornire documentazione leggibile dall'uomo.</a:t>
            </a:r>
            <a:endParaRPr b="0" sz="1200">
              <a:latin typeface="Nunito"/>
              <a:ea typeface="Nunito"/>
              <a:cs typeface="Nunito"/>
              <a:sym typeface="Nunito"/>
            </a:endParaRPr>
          </a:p>
          <a:p>
            <a:pPr indent="0" lvl="0" marL="457200" rtl="0" algn="l">
              <a:lnSpc>
                <a:spcPct val="150000"/>
              </a:lnSpc>
              <a:spcBef>
                <a:spcPts val="300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457200" rtl="0" algn="l">
              <a:lnSpc>
                <a:spcPct val="150000"/>
              </a:lnSpc>
              <a:spcBef>
                <a:spcPts val="300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25400" marR="25400" rtl="0" algn="l">
              <a:lnSpc>
                <a:spcPct val="115000"/>
              </a:lnSpc>
              <a:spcBef>
                <a:spcPts val="3000"/>
              </a:spcBef>
              <a:spcAft>
                <a:spcPts val="0"/>
              </a:spcAft>
              <a:buNone/>
            </a:pPr>
            <a:r>
              <a:t/>
            </a:r>
            <a:endParaRPr b="0" sz="1150">
              <a:solidFill>
                <a:srgbClr val="000088"/>
              </a:solidFill>
              <a:highlight>
                <a:srgbClr val="EEEEEE"/>
              </a:highlight>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it" sz="1300">
                <a:solidFill>
                  <a:srgbClr val="374151"/>
                </a:solidFill>
                <a:latin typeface="Arial"/>
                <a:ea typeface="Arial"/>
                <a:cs typeface="Arial"/>
                <a:sym typeface="Arial"/>
              </a:rPr>
              <a:t>Web Services: il concetto</a:t>
            </a:r>
            <a:endParaRPr sz="1300">
              <a:solidFill>
                <a:srgbClr val="374151"/>
              </a:solidFill>
              <a:latin typeface="Arial"/>
              <a:ea typeface="Arial"/>
              <a:cs typeface="Arial"/>
              <a:sym typeface="Arial"/>
            </a:endParaRPr>
          </a:p>
          <a:p>
            <a:pPr indent="0" lvl="0" marL="0" rtl="0" algn="l">
              <a:lnSpc>
                <a:spcPct val="107916"/>
              </a:lnSpc>
              <a:spcBef>
                <a:spcPts val="300"/>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595"/>
              </a:spcBef>
              <a:spcAft>
                <a:spcPts val="0"/>
              </a:spcAft>
              <a:buNone/>
            </a:pPr>
            <a:r>
              <a:t/>
            </a:r>
            <a:endParaRPr sz="1600">
              <a:solidFill>
                <a:srgbClr val="4887E8"/>
              </a:solidFill>
              <a:latin typeface="Calibri"/>
              <a:ea typeface="Calibri"/>
              <a:cs typeface="Calibri"/>
              <a:sym typeface="Calibri"/>
            </a:endParaRPr>
          </a:p>
          <a:p>
            <a:pPr indent="0" lvl="0" marL="0" rtl="0" algn="l">
              <a:lnSpc>
                <a:spcPct val="115000"/>
              </a:lnSpc>
              <a:spcBef>
                <a:spcPts val="595"/>
              </a:spcBef>
              <a:spcAft>
                <a:spcPts val="0"/>
              </a:spcAft>
              <a:buNone/>
            </a:pPr>
            <a:r>
              <a:rPr b="0" lang="it" sz="1200">
                <a:solidFill>
                  <a:srgbClr val="374151"/>
                </a:solidFill>
                <a:latin typeface="Arial"/>
                <a:ea typeface="Arial"/>
                <a:cs typeface="Arial"/>
                <a:sym typeface="Arial"/>
              </a:rPr>
              <a:t>I Web services effettivamente costituiscono un approccio che realizza completamente ciò a cui aspira la distributed computing: un modo flessibile ed economicamente vantaggioso di sfruttare tutte le capacità e le risorse della distributed computing, sia internamente sia esternamente e nella maniera più efficiente possibile – senza preoccupazioni per il tipo di applicazioni o sistemi operativi coinvolti.</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62"/>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Il fatto che la maggior parte delle aziende IT abbia esplicitamente incentivato il concetto dei Web services costruendo per essi dei supporti all’interno delle loro soluzioni è un eccellente indicativo del consenso esistente nei confronti dei Web services. Anche se tutti questi fornitori offrono le proprie soluzioni di Web Services, l’architettura e le tecnologie su cui si basano rimangono esattamente le stesse.</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Clr>
                <a:schemeClr val="dk2"/>
              </a:buClr>
              <a:buSzPts val="1100"/>
              <a:buFont typeface="Arial"/>
              <a:buNone/>
            </a:pPr>
            <a:r>
              <a:rPr b="0" lang="it" sz="1200">
                <a:solidFill>
                  <a:srgbClr val="374151"/>
                </a:solidFill>
                <a:latin typeface="Arial"/>
                <a:ea typeface="Arial"/>
                <a:cs typeface="Arial"/>
                <a:sym typeface="Arial"/>
              </a:rPr>
              <a:t>Quindi l’adesione agli standard dei Web services, sia da parte dei venditori IT, sia da parte delle aziende rende possibile a tutti di entrare nella comunità dei Web Services, senza dover dipendere dalle diverse infrastrutture IT.</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457200" rtl="0" algn="l">
              <a:lnSpc>
                <a:spcPct val="150000"/>
              </a:lnSpc>
              <a:spcBef>
                <a:spcPts val="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457200" rtl="0" algn="l">
              <a:lnSpc>
                <a:spcPct val="150000"/>
              </a:lnSpc>
              <a:spcBef>
                <a:spcPts val="300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25400" marR="25400" rtl="0" algn="l">
              <a:lnSpc>
                <a:spcPct val="115000"/>
              </a:lnSpc>
              <a:spcBef>
                <a:spcPts val="3000"/>
              </a:spcBef>
              <a:spcAft>
                <a:spcPts val="0"/>
              </a:spcAft>
              <a:buNone/>
            </a:pPr>
            <a:r>
              <a:t/>
            </a:r>
            <a:endParaRPr b="0" sz="1150">
              <a:solidFill>
                <a:srgbClr val="000088"/>
              </a:solidFill>
              <a:highlight>
                <a:srgbClr val="EEEEEE"/>
              </a:highlight>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6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it"/>
              <a:t>COSA POSSONO FARE?</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64"/>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I Web Services possono collegarci ai nostri impiegati, clienti, partner e fornitori offrendo un’integrazione totale, un’interoperabilità indipendente e una sicurezza intrinseca. Grazie ai Web Services possiamo facilmente sviluppare e pubblicare nuove applicazioni che saranno compatibili con tutte le piattaforme e server, e così flessibili da poter essere riutilizzati.</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150">
              <a:highlight>
                <a:srgbClr val="EEEEEE"/>
              </a:highlight>
              <a:latin typeface="Arial"/>
              <a:ea typeface="Arial"/>
              <a:cs typeface="Arial"/>
              <a:sym typeface="Arial"/>
            </a:endParaRPr>
          </a:p>
          <a:p>
            <a:pPr indent="0" lvl="0" marL="0" rtl="0" algn="l">
              <a:lnSpc>
                <a:spcPct val="115000"/>
              </a:lnSpc>
              <a:spcBef>
                <a:spcPts val="0"/>
              </a:spcBef>
              <a:spcAft>
                <a:spcPts val="0"/>
              </a:spcAft>
              <a:buClr>
                <a:schemeClr val="dk2"/>
              </a:buClr>
              <a:buSzPts val="1100"/>
              <a:buFont typeface="Arial"/>
              <a:buNone/>
            </a:pPr>
            <a:r>
              <a:rPr b="0" lang="it" sz="1200">
                <a:solidFill>
                  <a:srgbClr val="374151"/>
                </a:solidFill>
                <a:latin typeface="Arial"/>
                <a:ea typeface="Arial"/>
                <a:cs typeface="Arial"/>
                <a:sym typeface="Arial"/>
              </a:rPr>
              <a:t>Naturalmente nel momento in cui si entra nel mondo dei Web services, si sarà anche abilitati a trarre vantaggio dai servizi pubblicati da altre organizzazioni, senza doversi preoccupare se i servizi a cui si sta attingendo siano compatibili con il proprio sistema, perchè i servizi sono stati sviluppati per gli open standard Web Services che già si supportano.</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457200" rtl="0" algn="l">
              <a:lnSpc>
                <a:spcPct val="150000"/>
              </a:lnSpc>
              <a:spcBef>
                <a:spcPts val="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457200" rtl="0" algn="l">
              <a:lnSpc>
                <a:spcPct val="150000"/>
              </a:lnSpc>
              <a:spcBef>
                <a:spcPts val="300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25400" marR="25400" rtl="0" algn="l">
              <a:lnSpc>
                <a:spcPct val="115000"/>
              </a:lnSpc>
              <a:spcBef>
                <a:spcPts val="3000"/>
              </a:spcBef>
              <a:spcAft>
                <a:spcPts val="0"/>
              </a:spcAft>
              <a:buNone/>
            </a:pPr>
            <a:r>
              <a:t/>
            </a:r>
            <a:endParaRPr b="0" sz="1150">
              <a:solidFill>
                <a:srgbClr val="000088"/>
              </a:solidFill>
              <a:highlight>
                <a:srgbClr val="EEEEEE"/>
              </a:highlight>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65"/>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Un Web Service può avere qualsiasi capacità definibile con un applicazione portatile, da una semplice richiesta e operazione di calcolo, ad un complesso procedimento business. Per illustrare la varietà delle possibilità dei Web Services, qui sono riportati alcuni esempi di funzioni che possono essere definite come Web Services:</a:t>
            </a:r>
            <a:endParaRPr b="0" sz="1200">
              <a:solidFill>
                <a:srgbClr val="374151"/>
              </a:solidFill>
              <a:latin typeface="Arial"/>
              <a:ea typeface="Arial"/>
              <a:cs typeface="Arial"/>
              <a:sym typeface="Arial"/>
            </a:endParaRPr>
          </a:p>
          <a:p>
            <a:pPr indent="-295275" lvl="0" marL="457200" rtl="0" algn="l">
              <a:lnSpc>
                <a:spcPct val="115000"/>
              </a:lnSpc>
              <a:spcBef>
                <a:spcPts val="1200"/>
              </a:spcBef>
              <a:spcAft>
                <a:spcPts val="0"/>
              </a:spcAft>
              <a:buClr>
                <a:srgbClr val="374151"/>
              </a:buClr>
              <a:buSzPts val="1050"/>
              <a:buFont typeface="Courier New"/>
              <a:buChar char="●"/>
            </a:pPr>
            <a:r>
              <a:rPr b="0" lang="it" sz="1200">
                <a:solidFill>
                  <a:srgbClr val="374151"/>
                </a:solidFill>
                <a:latin typeface="Arial"/>
                <a:ea typeface="Arial"/>
                <a:cs typeface="Arial"/>
                <a:sym typeface="Arial"/>
              </a:rPr>
              <a:t>modulo di richiesta permessi</a:t>
            </a:r>
            <a:endParaRPr b="0" sz="1200">
              <a:solidFill>
                <a:srgbClr val="374151"/>
              </a:solidFill>
              <a:latin typeface="Arial"/>
              <a:ea typeface="Arial"/>
              <a:cs typeface="Arial"/>
              <a:sym typeface="Arial"/>
            </a:endParaRPr>
          </a:p>
          <a:p>
            <a:pPr indent="-295275" lvl="0" marL="457200" rtl="0" algn="l">
              <a:lnSpc>
                <a:spcPct val="115000"/>
              </a:lnSpc>
              <a:spcBef>
                <a:spcPts val="0"/>
              </a:spcBef>
              <a:spcAft>
                <a:spcPts val="0"/>
              </a:spcAft>
              <a:buClr>
                <a:srgbClr val="374151"/>
              </a:buClr>
              <a:buSzPts val="1050"/>
              <a:buFont typeface="Courier New"/>
              <a:buChar char="●"/>
            </a:pPr>
            <a:r>
              <a:rPr b="0" lang="it" sz="1200">
                <a:solidFill>
                  <a:srgbClr val="374151"/>
                </a:solidFill>
                <a:latin typeface="Arial"/>
                <a:ea typeface="Arial"/>
                <a:cs typeface="Arial"/>
                <a:sym typeface="Arial"/>
              </a:rPr>
              <a:t>verifica dello stato di avanzamento ordini</a:t>
            </a:r>
            <a:endParaRPr b="0" sz="1200">
              <a:solidFill>
                <a:srgbClr val="374151"/>
              </a:solidFill>
              <a:latin typeface="Arial"/>
              <a:ea typeface="Arial"/>
              <a:cs typeface="Arial"/>
              <a:sym typeface="Arial"/>
            </a:endParaRPr>
          </a:p>
          <a:p>
            <a:pPr indent="-295275" lvl="0" marL="457200" rtl="0" algn="l">
              <a:lnSpc>
                <a:spcPct val="115000"/>
              </a:lnSpc>
              <a:spcBef>
                <a:spcPts val="0"/>
              </a:spcBef>
              <a:spcAft>
                <a:spcPts val="0"/>
              </a:spcAft>
              <a:buClr>
                <a:srgbClr val="374151"/>
              </a:buClr>
              <a:buSzPts val="1050"/>
              <a:buFont typeface="Courier New"/>
              <a:buChar char="●"/>
            </a:pPr>
            <a:r>
              <a:rPr b="0" lang="it" sz="1200">
                <a:solidFill>
                  <a:srgbClr val="374151"/>
                </a:solidFill>
                <a:latin typeface="Arial"/>
                <a:ea typeface="Arial"/>
                <a:cs typeface="Arial"/>
                <a:sym typeface="Arial"/>
              </a:rPr>
              <a:t>rilevamento della rotazione dei prodotti a magazzino</a:t>
            </a:r>
            <a:endParaRPr b="0" sz="1200">
              <a:solidFill>
                <a:srgbClr val="374151"/>
              </a:solidFill>
              <a:latin typeface="Arial"/>
              <a:ea typeface="Arial"/>
              <a:cs typeface="Arial"/>
              <a:sym typeface="Arial"/>
            </a:endParaRPr>
          </a:p>
          <a:p>
            <a:pPr indent="-295275" lvl="0" marL="457200" rtl="0" algn="l">
              <a:lnSpc>
                <a:spcPct val="115000"/>
              </a:lnSpc>
              <a:spcBef>
                <a:spcPts val="0"/>
              </a:spcBef>
              <a:spcAft>
                <a:spcPts val="0"/>
              </a:spcAft>
              <a:buClr>
                <a:srgbClr val="374151"/>
              </a:buClr>
              <a:buSzPts val="1050"/>
              <a:buFont typeface="Courier New"/>
              <a:buChar char="●"/>
            </a:pPr>
            <a:r>
              <a:rPr b="0" lang="it" sz="1200">
                <a:solidFill>
                  <a:srgbClr val="374151"/>
                </a:solidFill>
                <a:latin typeface="Arial"/>
                <a:ea typeface="Arial"/>
                <a:cs typeface="Arial"/>
                <a:sym typeface="Arial"/>
              </a:rPr>
              <a:t>storico dei conti dei clienti</a:t>
            </a:r>
            <a:endParaRPr b="0" sz="1200">
              <a:solidFill>
                <a:srgbClr val="374151"/>
              </a:solidFill>
              <a:latin typeface="Arial"/>
              <a:ea typeface="Arial"/>
              <a:cs typeface="Arial"/>
              <a:sym typeface="Arial"/>
            </a:endParaRPr>
          </a:p>
          <a:p>
            <a:pPr indent="-295275" lvl="0" marL="457200" rtl="0" algn="l">
              <a:lnSpc>
                <a:spcPct val="115000"/>
              </a:lnSpc>
              <a:spcBef>
                <a:spcPts val="0"/>
              </a:spcBef>
              <a:spcAft>
                <a:spcPts val="0"/>
              </a:spcAft>
              <a:buClr>
                <a:srgbClr val="374151"/>
              </a:buClr>
              <a:buSzPts val="1050"/>
              <a:buFont typeface="Courier New"/>
              <a:buChar char="●"/>
            </a:pPr>
            <a:r>
              <a:rPr b="0" lang="it" sz="1200">
                <a:solidFill>
                  <a:srgbClr val="374151"/>
                </a:solidFill>
                <a:latin typeface="Arial"/>
                <a:ea typeface="Arial"/>
                <a:cs typeface="Arial"/>
                <a:sym typeface="Arial"/>
              </a:rPr>
              <a:t>aggiornamento degli indirizzi dei clienti</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Quindi, in breve, qualsiasi funzione semplice o complessa, definibile con una componente discreta e portatile può essere creata come Web Service. E una volta definito e pubblicato può essere trovato e utilizzato da chiunque ne necessiti, senza alcun rischio per il sistema residente alla base.</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457200" rtl="0" algn="l">
              <a:lnSpc>
                <a:spcPct val="150000"/>
              </a:lnSpc>
              <a:spcBef>
                <a:spcPts val="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457200" rtl="0" algn="l">
              <a:lnSpc>
                <a:spcPct val="150000"/>
              </a:lnSpc>
              <a:spcBef>
                <a:spcPts val="300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25400" marR="25400" rtl="0" algn="l">
              <a:lnSpc>
                <a:spcPct val="115000"/>
              </a:lnSpc>
              <a:spcBef>
                <a:spcPts val="3000"/>
              </a:spcBef>
              <a:spcAft>
                <a:spcPts val="0"/>
              </a:spcAft>
              <a:buNone/>
            </a:pPr>
            <a:r>
              <a:t/>
            </a:r>
            <a:endParaRPr b="0" sz="1150">
              <a:solidFill>
                <a:srgbClr val="000088"/>
              </a:solidFill>
              <a:highlight>
                <a:srgbClr val="EEEEEE"/>
              </a:highlight>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66"/>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it"/>
              <a:t>INTEGRAZIONI</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67"/>
          <p:cNvSpPr txBox="1"/>
          <p:nvPr>
            <p:ph type="title"/>
          </p:nvPr>
        </p:nvSpPr>
        <p:spPr>
          <a:xfrm>
            <a:off x="1924750" y="575950"/>
            <a:ext cx="70683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I Web Services sono particolarmente indicati quando si vuole integrare i sistemi legacy con le nuove applicazioni e-business, perché è possibile valorizzare questi importanti asset esistenti, senza interrompere o mettere a rischio il sistema legacy mission critical.</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L’approccio è possibile in due modi: accesso alla transazione diretta, oppure accesso screen-based.</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Quando la presentazione e la business logic in un’applicazione legacy sono chiaramente separate, i Web Services offrono un ottimo modo di accedere direttamente alle transazioni, per poi potenziare e incapsulare le logiche applicative già esistenti all’interno delle nuove applicazioni utilizzabili a più ampio spettro.</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L’accesso screen-based rappresenta un metodo semplice e veloce di integrazione di Web Services e sistemi legacy, soprattutto quando la presentazione e la business logic delle applicazioni sono strettamente interconnesse tra di loro, cosa piuttosto frequente.</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I fornitori offrono dei tool per il potenziamento rapido e scorrevole sia per le transazioni, sia per le screen-based, per poterle poi sviluppare all’interno dei Web Services. Questi tool permettono a sviluppatori con esperienza di applicazioni legacy di fornire velocemente e facilmente Web Services legacy-integrated pronti per essere utilizzati da sviluppatori Web meno abituati ai sistemi host legacy.</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457200" rtl="0" algn="l">
              <a:lnSpc>
                <a:spcPct val="150000"/>
              </a:lnSpc>
              <a:spcBef>
                <a:spcPts val="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457200" rtl="0" algn="l">
              <a:lnSpc>
                <a:spcPct val="150000"/>
              </a:lnSpc>
              <a:spcBef>
                <a:spcPts val="300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25400" marR="25400" rtl="0" algn="l">
              <a:lnSpc>
                <a:spcPct val="115000"/>
              </a:lnSpc>
              <a:spcBef>
                <a:spcPts val="3000"/>
              </a:spcBef>
              <a:spcAft>
                <a:spcPts val="0"/>
              </a:spcAft>
              <a:buNone/>
            </a:pPr>
            <a:r>
              <a:t/>
            </a:r>
            <a:endParaRPr b="0" sz="1150">
              <a:solidFill>
                <a:srgbClr val="000088"/>
              </a:solidFill>
              <a:highlight>
                <a:srgbClr val="EEEEEE"/>
              </a:highlight>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68"/>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it"/>
              <a:t>FLESSIBILITA</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69"/>
          <p:cNvSpPr txBox="1"/>
          <p:nvPr>
            <p:ph type="title"/>
          </p:nvPr>
        </p:nvSpPr>
        <p:spPr>
          <a:xfrm>
            <a:off x="1905250" y="556450"/>
            <a:ext cx="70683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it" sz="1200">
                <a:solidFill>
                  <a:srgbClr val="374151"/>
                </a:solidFill>
                <a:latin typeface="Arial"/>
                <a:ea typeface="Arial"/>
                <a:cs typeface="Arial"/>
                <a:sym typeface="Arial"/>
              </a:rPr>
              <a:t>Flessibilità e riutilizzabilità</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Un Web Service sviluppato con uno scopo preciso può essere facilmente riutilizzato in altre situazioni, proprio in virtù della sua conformità agli standard dei Web Services. Un unico Web Service può essere usato in numerose situazioni, ovunque all’interno di una stessa azienda, così come può essere combinato con altri Web Services.</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Finché a livello dello sviluppo è supportata la tecnologia dei Web Services, è garantita la flessibilità di costruire delle librerie di oggetti di applicazioni, riutilizzabili in numerose applicazioni e-business personalizzate, indipendentemente da questioni di compatibilità delle piattaforme.</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457200" rtl="0" algn="l">
              <a:lnSpc>
                <a:spcPct val="150000"/>
              </a:lnSpc>
              <a:spcBef>
                <a:spcPts val="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457200" rtl="0" algn="l">
              <a:lnSpc>
                <a:spcPct val="150000"/>
              </a:lnSpc>
              <a:spcBef>
                <a:spcPts val="300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25400" marR="25400" rtl="0" algn="l">
              <a:lnSpc>
                <a:spcPct val="115000"/>
              </a:lnSpc>
              <a:spcBef>
                <a:spcPts val="3000"/>
              </a:spcBef>
              <a:spcAft>
                <a:spcPts val="0"/>
              </a:spcAft>
              <a:buNone/>
            </a:pPr>
            <a:r>
              <a:t/>
            </a:r>
            <a:endParaRPr b="0" sz="1150">
              <a:solidFill>
                <a:srgbClr val="000088"/>
              </a:solidFill>
              <a:highlight>
                <a:srgbClr val="EEEEEE"/>
              </a:highlight>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70"/>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it"/>
              <a:t>SICUREZZA</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71"/>
          <p:cNvSpPr txBox="1"/>
          <p:nvPr>
            <p:ph type="title"/>
          </p:nvPr>
        </p:nvSpPr>
        <p:spPr>
          <a:xfrm>
            <a:off x="1905250" y="556450"/>
            <a:ext cx="70683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it" sz="1200">
                <a:solidFill>
                  <a:srgbClr val="374151"/>
                </a:solidFill>
                <a:latin typeface="Arial"/>
                <a:ea typeface="Arial"/>
                <a:cs typeface="Arial"/>
                <a:sym typeface="Arial"/>
              </a:rPr>
              <a:t>La sicurezza intrinseca dei Web Services</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I Web Services forniscono ai proprietari di vari sistemi enterprise il controllo su quali dati e funzioni vogliono rendere accessibili ad altre applicazioni o a terze parti. Sono loro a scegliere e ad accettare di supportare solamente quelle funzioni che desiderano esporre all’utilizzo, mantenendo sempre la capacità di gestire la sicurezza e l’accesso al loro sistema.</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Inoltre i Web Services fungono intrinsecamente come applicazioni firewall per i sistemi enterprise. Con i Web Services si può esercitare un controllo granulare su quali logiche e dati esattamente si vogliono esporre all’accesso di terze parti. Queste parti non potranno accedere ai sistemi sottostanti, in quanto questi ultimi non saranno mai esposti in prima linea.</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457200" rtl="0" algn="l">
              <a:lnSpc>
                <a:spcPct val="150000"/>
              </a:lnSpc>
              <a:spcBef>
                <a:spcPts val="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457200" rtl="0" algn="l">
              <a:lnSpc>
                <a:spcPct val="150000"/>
              </a:lnSpc>
              <a:spcBef>
                <a:spcPts val="300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25400" marR="25400" rtl="0" algn="l">
              <a:lnSpc>
                <a:spcPct val="115000"/>
              </a:lnSpc>
              <a:spcBef>
                <a:spcPts val="3000"/>
              </a:spcBef>
              <a:spcAft>
                <a:spcPts val="0"/>
              </a:spcAft>
              <a:buNone/>
            </a:pPr>
            <a:r>
              <a:t/>
            </a:r>
            <a:endParaRPr b="0" sz="1150">
              <a:solidFill>
                <a:srgbClr val="000088"/>
              </a:solidFill>
              <a:highlight>
                <a:srgbClr val="EEEEEE"/>
              </a:highlight>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it"/>
              <a:t>CARATTERISTICHE</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72"/>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it"/>
              <a:t>ESEMPI</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73"/>
          <p:cNvSpPr txBox="1"/>
          <p:nvPr>
            <p:ph type="title"/>
          </p:nvPr>
        </p:nvSpPr>
        <p:spPr>
          <a:xfrm>
            <a:off x="1905250" y="556450"/>
            <a:ext cx="70683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it" sz="1200">
                <a:solidFill>
                  <a:srgbClr val="374151"/>
                </a:solidFill>
                <a:latin typeface="Arial"/>
                <a:ea typeface="Arial"/>
                <a:cs typeface="Arial"/>
                <a:sym typeface="Arial"/>
              </a:rPr>
              <a:t>Applicazioni intranet di informazioni sui dipendenti</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In molte aziende le informazioni riguardanti i dipendenti vengono gestite tramite sistemi diversi: i dati relativi alle buste paghe su un determinato sistema, su un’altro risiedono le informazioni sui benefit, ecc. Se fosse possibile costruire un’applicazione intranet che </a:t>
            </a:r>
            <a:r>
              <a:rPr b="0" lang="it" sz="1200">
                <a:solidFill>
                  <a:srgbClr val="374151"/>
                </a:solidFill>
                <a:latin typeface="Arial"/>
                <a:ea typeface="Arial"/>
                <a:cs typeface="Arial"/>
                <a:sym typeface="Arial"/>
              </a:rPr>
              <a:t>fornisce</a:t>
            </a:r>
            <a:r>
              <a:rPr b="0" lang="it" sz="1200">
                <a:solidFill>
                  <a:srgbClr val="374151"/>
                </a:solidFill>
                <a:latin typeface="Arial"/>
                <a:ea typeface="Arial"/>
                <a:cs typeface="Arial"/>
                <a:sym typeface="Arial"/>
              </a:rPr>
              <a:t> l’accesso self-service ai singoli impiegati in tempo reale, questo diminuirebbe significativamente il traffico telefonico al reparto Risorse Umane.</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Inizialmente il proprietario di un determinato sistema può esporre le logiche e i dati desiderati come Web Service. Per esempio, uno sviluppatore esperto di sistemi IBM AS/400 può definire un Web Service che accede alle informazioni relative le buste paga da AS/400.</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Uno sviluppatore Web può poi utilizzare il servizio incorporandolo in una nuova applicazione e-business. E siccome tutte le parti coinvolte lavoreranno in conformità agli standard dei Web Services, non ci saranno brutte sorprese, né sarà necessaria alcuna conoscenza particolare di sistemi poco conosciuti.</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In un secondo momento poi, il Web Service sviluppato per l’applicazione intranet per i dipendenti, potrà essere riutilizzata per applicazioni esterne, come per esempio far visionare alla compagnia assicurativa aziendale informazioni specifiche riguardo i dipendenti.</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457200" rtl="0" algn="l">
              <a:lnSpc>
                <a:spcPct val="150000"/>
              </a:lnSpc>
              <a:spcBef>
                <a:spcPts val="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457200" rtl="0" algn="l">
              <a:lnSpc>
                <a:spcPct val="150000"/>
              </a:lnSpc>
              <a:spcBef>
                <a:spcPts val="300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25400" marR="25400" rtl="0" algn="l">
              <a:lnSpc>
                <a:spcPct val="115000"/>
              </a:lnSpc>
              <a:spcBef>
                <a:spcPts val="3000"/>
              </a:spcBef>
              <a:spcAft>
                <a:spcPts val="0"/>
              </a:spcAft>
              <a:buNone/>
            </a:pPr>
            <a:r>
              <a:t/>
            </a:r>
            <a:endParaRPr b="0" sz="1150">
              <a:solidFill>
                <a:srgbClr val="000088"/>
              </a:solidFill>
              <a:highlight>
                <a:srgbClr val="EEEEEE"/>
              </a:highlight>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74"/>
          <p:cNvSpPr txBox="1"/>
          <p:nvPr>
            <p:ph type="title"/>
          </p:nvPr>
        </p:nvSpPr>
        <p:spPr>
          <a:xfrm>
            <a:off x="1905250" y="556450"/>
            <a:ext cx="70683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it" sz="1200">
                <a:solidFill>
                  <a:srgbClr val="374151"/>
                </a:solidFill>
                <a:latin typeface="Arial"/>
                <a:ea typeface="Arial"/>
                <a:cs typeface="Arial"/>
                <a:sym typeface="Arial"/>
              </a:rPr>
              <a:t>Applicazioni di listini prezzi e disponibilità di magazzino per i partner</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Quasi tutte le aziende hanno rapporti speciali con partner fidati, che possono ottenere anche la condivisione di alcune informazioni sul sistema altrimenti inaccessibile. A questi partner scelti è possibile fornire dei Web Services con cui accedere a informazioni relative alla disponibilità di magazzino e ad informazioni su prezzi speciali a loro riservati. Con questi Web Services i loro sviluppatori possono poi costruire nuove applicazioni e-business personalizzate.</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Siccome i Web Services comunicano tramite XML su SOAP, i dati e le comunicazioni possono attraversare i firewall aziendali senza mai </a:t>
            </a:r>
            <a:r>
              <a:rPr b="0" lang="it" sz="1200">
                <a:solidFill>
                  <a:srgbClr val="374151"/>
                </a:solidFill>
                <a:latin typeface="Arial"/>
                <a:ea typeface="Arial"/>
                <a:cs typeface="Arial"/>
                <a:sym typeface="Arial"/>
              </a:rPr>
              <a:t>compromettere</a:t>
            </a:r>
            <a:r>
              <a:rPr b="0" lang="it" sz="1200">
                <a:solidFill>
                  <a:srgbClr val="374151"/>
                </a:solidFill>
                <a:latin typeface="Arial"/>
                <a:ea typeface="Arial"/>
                <a:cs typeface="Arial"/>
                <a:sym typeface="Arial"/>
              </a:rPr>
              <a:t> l’integrità. E i sistemi aziendali coinvolti rimangono sicuri, in quanto non vengono mai esposti direttamente all’esterno dell’azienda.</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457200" rtl="0" algn="l">
              <a:lnSpc>
                <a:spcPct val="150000"/>
              </a:lnSpc>
              <a:spcBef>
                <a:spcPts val="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457200" rtl="0" algn="l">
              <a:lnSpc>
                <a:spcPct val="150000"/>
              </a:lnSpc>
              <a:spcBef>
                <a:spcPts val="300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25400" marR="25400" rtl="0" algn="l">
              <a:lnSpc>
                <a:spcPct val="115000"/>
              </a:lnSpc>
              <a:spcBef>
                <a:spcPts val="3000"/>
              </a:spcBef>
              <a:spcAft>
                <a:spcPts val="0"/>
              </a:spcAft>
              <a:buNone/>
            </a:pPr>
            <a:r>
              <a:t/>
            </a:r>
            <a:endParaRPr b="0" sz="1150">
              <a:solidFill>
                <a:srgbClr val="000088"/>
              </a:solidFill>
              <a:highlight>
                <a:srgbClr val="EEEEEE"/>
              </a:highlight>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75"/>
          <p:cNvSpPr txBox="1"/>
          <p:nvPr>
            <p:ph type="title"/>
          </p:nvPr>
        </p:nvSpPr>
        <p:spPr>
          <a:xfrm>
            <a:off x="1905250" y="556450"/>
            <a:ext cx="70683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it" sz="1200">
                <a:solidFill>
                  <a:srgbClr val="374151"/>
                </a:solidFill>
                <a:latin typeface="Arial"/>
                <a:ea typeface="Arial"/>
                <a:cs typeface="Arial"/>
                <a:sym typeface="Arial"/>
              </a:rPr>
              <a:t>Agenzie di viaggio</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Nelle agenzie di viaggio convergono generalmente un gran numero di service provider, tutti attraverso un unico canale, e quindi integrare i loro sistemi Web based interni ed esterni con i Web Services può essere molto utile.</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Gli impiegati delle agenzie di viaggio possono ricercare informazioni tipo “tariffe migliori” per i loro clienti tramite un’applicazione intranet-based, che incorpora un Web Service, e trovare così in tempo reale informazioni sui prezzi per biglietti d’aereo, il noleggio di macchine, camere d’albergo e pacchetti viaggi.</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Oppure la stessa agenzia può rendere disponibili queste informazioni direttamente ai propri clienti incorporando i Web Services in un sito Web commerciale. I fornitori di servizi turistici che utilizzeranno i Web services sicuramente </a:t>
            </a:r>
            <a:r>
              <a:rPr b="0" lang="it" sz="1200">
                <a:solidFill>
                  <a:srgbClr val="374151"/>
                </a:solidFill>
                <a:latin typeface="Arial"/>
                <a:ea typeface="Arial"/>
                <a:cs typeface="Arial"/>
                <a:sym typeface="Arial"/>
              </a:rPr>
              <a:t>riceveranno</a:t>
            </a:r>
            <a:r>
              <a:rPr b="0" lang="it" sz="1200">
                <a:solidFill>
                  <a:srgbClr val="374151"/>
                </a:solidFill>
                <a:latin typeface="Arial"/>
                <a:ea typeface="Arial"/>
                <a:cs typeface="Arial"/>
                <a:sym typeface="Arial"/>
              </a:rPr>
              <a:t> grandi vantaggi nel loro settore, ottenendo una maggiore visibilità sia per gli agenti di viaggio che per i consumatori.</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457200" rtl="0" algn="l">
              <a:lnSpc>
                <a:spcPct val="150000"/>
              </a:lnSpc>
              <a:spcBef>
                <a:spcPts val="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457200" rtl="0" algn="l">
              <a:lnSpc>
                <a:spcPct val="150000"/>
              </a:lnSpc>
              <a:spcBef>
                <a:spcPts val="300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25400" marR="25400" rtl="0" algn="l">
              <a:lnSpc>
                <a:spcPct val="115000"/>
              </a:lnSpc>
              <a:spcBef>
                <a:spcPts val="3000"/>
              </a:spcBef>
              <a:spcAft>
                <a:spcPts val="0"/>
              </a:spcAft>
              <a:buNone/>
            </a:pPr>
            <a:r>
              <a:t/>
            </a:r>
            <a:endParaRPr b="0" sz="1150">
              <a:solidFill>
                <a:srgbClr val="000088"/>
              </a:solidFill>
              <a:highlight>
                <a:srgbClr val="EEEEEE"/>
              </a:highlight>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76"/>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it"/>
              <a:t>STRUMENTI PER TEST</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77"/>
          <p:cNvSpPr txBox="1"/>
          <p:nvPr>
            <p:ph type="title"/>
          </p:nvPr>
        </p:nvSpPr>
        <p:spPr>
          <a:xfrm>
            <a:off x="1905250" y="556450"/>
            <a:ext cx="70683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Una volta creato un Web service occorre metterlo alla prova e verificare se si comporta come ci aspettiamo. I motivi di eventuali malfunzionamenti potrebbero essere diversi e di diversa natura. Per comprenderne la causa è essenziale intercettare le richieste e le risposte scambiate tra client e Web Service.</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Per testare l'esecuzione del metodo GET su una risorsa sarebbe sufficiente un comune Web browser, ma già per l'esecuzione del metodo POST la cosa si fa un pò più complessa. Per gestire i metodi PUT e DELETE dovremmo creare un client ad hoc.</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Possiamo evitare di crearci un client utilizzando uno dei numerosi strumenti per l'esecuzione di richieste HTTP disponibili in rete, che si differenziano più che per le funzionalità di base per la capacità di integrarsi in un ambiente piuttosto che in un altro.</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457200" rtl="0" algn="l">
              <a:lnSpc>
                <a:spcPct val="150000"/>
              </a:lnSpc>
              <a:spcBef>
                <a:spcPts val="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457200" rtl="0" algn="l">
              <a:lnSpc>
                <a:spcPct val="150000"/>
              </a:lnSpc>
              <a:spcBef>
                <a:spcPts val="300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25400" marR="25400" rtl="0" algn="l">
              <a:lnSpc>
                <a:spcPct val="115000"/>
              </a:lnSpc>
              <a:spcBef>
                <a:spcPts val="3000"/>
              </a:spcBef>
              <a:spcAft>
                <a:spcPts val="0"/>
              </a:spcAft>
              <a:buNone/>
            </a:pPr>
            <a:r>
              <a:t/>
            </a:r>
            <a:endParaRPr b="0" sz="1150">
              <a:solidFill>
                <a:srgbClr val="000088"/>
              </a:solidFill>
              <a:highlight>
                <a:srgbClr val="EEEEEE"/>
              </a:highlight>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78"/>
          <p:cNvSpPr txBox="1"/>
          <p:nvPr>
            <p:ph type="title"/>
          </p:nvPr>
        </p:nvSpPr>
        <p:spPr>
          <a:xfrm>
            <a:off x="1905250" y="556450"/>
            <a:ext cx="70683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Poster è, ad esempio, un add-on di Firefox molto comodo da usare e con una interfaccia grafica semplice ma abbastanza completa. Come tutti gli strumenti di questo tipo, oltre alla possibilità di richiedere una risorsa con i vari metodi HTTP, è possibile specificare le intestazioni, i parametri, il contenuto del corpo della richiesta e le credenziali di autenticazione.</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Anche RESTClient è un add-on di Firefox con</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funzionalità analoghe a Poster. Tuttavia con lo stesso nome esistono anche altri strumenti per il test ed il debugging di connessioni HTTP. Ad esempio così si chiamano un client Java con versione a riga di comando e versione con interfaccia grafica ed una piccola applicazione scritta in Python.</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lang="it" sz="1350">
                <a:solidFill>
                  <a:srgbClr val="444444"/>
                </a:solidFill>
                <a:highlight>
                  <a:srgbClr val="FFFFFF"/>
                </a:highlight>
                <a:latin typeface="Verdana"/>
                <a:ea typeface="Verdana"/>
                <a:cs typeface="Verdana"/>
                <a:sym typeface="Verdana"/>
              </a:rPr>
              <a:t>Postman è attualmente il miglior strumento per testare le API Rest in maniera del tutto semplice e veloce e, soprattutto, senza inutili perdite di tempo.</a:t>
            </a:r>
            <a:endParaRPr b="0" sz="1200">
              <a:solidFill>
                <a:srgbClr val="374151"/>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79"/>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it"/>
              <a:t>LE CHIAMATE</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80"/>
          <p:cNvSpPr txBox="1"/>
          <p:nvPr>
            <p:ph type="title"/>
          </p:nvPr>
        </p:nvSpPr>
        <p:spPr>
          <a:xfrm>
            <a:off x="1905250" y="556450"/>
            <a:ext cx="70683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b="0" lang="it" sz="1200">
                <a:solidFill>
                  <a:srgbClr val="374151"/>
                </a:solidFill>
                <a:latin typeface="Arial"/>
                <a:ea typeface="Arial"/>
                <a:cs typeface="Arial"/>
                <a:sym typeface="Arial"/>
              </a:rPr>
              <a:t>Perché REST?</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Clr>
                <a:schemeClr val="dk2"/>
              </a:buClr>
              <a:buSzPts val="1100"/>
              <a:buFont typeface="Arial"/>
              <a:buNone/>
            </a:pPr>
            <a:r>
              <a:rPr b="0" lang="it" sz="1200">
                <a:solidFill>
                  <a:srgbClr val="374151"/>
                </a:solidFill>
                <a:latin typeface="Arial"/>
                <a:ea typeface="Arial"/>
                <a:cs typeface="Arial"/>
                <a:sym typeface="Arial"/>
              </a:rPr>
              <a:t>REST è un modo semplice per organizzare le interazioni tra sistemi indipendenti.</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Clr>
                <a:schemeClr val="dk2"/>
              </a:buClr>
              <a:buSzPts val="1100"/>
              <a:buFont typeface="Arial"/>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Clr>
                <a:schemeClr val="dk2"/>
              </a:buClr>
              <a:buSzPts val="1100"/>
              <a:buFont typeface="Arial"/>
              <a:buNone/>
            </a:pPr>
            <a:r>
              <a:rPr b="0" lang="it" sz="1200">
                <a:solidFill>
                  <a:srgbClr val="374151"/>
                </a:solidFill>
                <a:latin typeface="Arial"/>
                <a:ea typeface="Arial"/>
                <a:cs typeface="Arial"/>
                <a:sym typeface="Arial"/>
              </a:rPr>
              <a:t>REST è un modo semplice per organizzare le interazioni tra sistemi indipendenti. La sua popolarità ha iniziato a crescere dal 2005, ed ispira la progettazione di servizi, quali ad esempio le API di Twitter. Questo è dovuto al fatto che il REST permette un'agile interazione tra client diversi, come telefoni cellulari o altri siti web. In teoria, il REST non è vincolato al web, ma è quasi sempre adottato in tal senso, e fu ispirato dall'HTTP. Di conseguenza, il REST può essere utilizzato dovunque giri l'HTTP.</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Clr>
                <a:schemeClr val="dk2"/>
              </a:buClr>
              <a:buSzPts val="1100"/>
              <a:buFont typeface="Arial"/>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Clr>
                <a:schemeClr val="dk2"/>
              </a:buClr>
              <a:buSzPts val="1100"/>
              <a:buFont typeface="Arial"/>
              <a:buNone/>
            </a:pPr>
            <a:r>
              <a:rPr b="0" lang="it" sz="1200">
                <a:solidFill>
                  <a:srgbClr val="374151"/>
                </a:solidFill>
                <a:latin typeface="Arial"/>
                <a:ea typeface="Arial"/>
                <a:cs typeface="Arial"/>
                <a:sym typeface="Arial"/>
              </a:rPr>
              <a:t>L'alternativa è costruire delle convenzioni relativamente complesse in cima all'HTTP. Spesso, ciò da forma a nuovi linguaggi basati </a:t>
            </a:r>
            <a:r>
              <a:rPr b="0" lang="it" sz="1200">
                <a:solidFill>
                  <a:srgbClr val="374151"/>
                </a:solidFill>
                <a:latin typeface="Arial"/>
                <a:ea typeface="Arial"/>
                <a:cs typeface="Arial"/>
                <a:sym typeface="Arial"/>
              </a:rPr>
              <a:t>su XML</a:t>
            </a:r>
            <a:r>
              <a:rPr b="0" lang="it" sz="1200">
                <a:solidFill>
                  <a:srgbClr val="374151"/>
                </a:solidFill>
                <a:latin typeface="Arial"/>
                <a:ea typeface="Arial"/>
                <a:cs typeface="Arial"/>
                <a:sym typeface="Arial"/>
              </a:rPr>
              <a:t>. L'esempio più noto è il SOAP. Dovreste imparare da zero una nuova serie di convenzioni, ma non sfruttereste appieno la potenza dell'HTTP. Dato che il REST fu ispirato dall'HTTP e ne sfrutta i punti di forza, è la maniera migliore per imparare il funzionamento dell'HTTP.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Clr>
                <a:schemeClr val="dk2"/>
              </a:buClr>
              <a:buSzPts val="1100"/>
              <a:buFont typeface="Arial"/>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Clr>
                <a:schemeClr val="dk2"/>
              </a:buClr>
              <a:buSzPts val="1100"/>
              <a:buFont typeface="Arial"/>
              <a:buNone/>
            </a:pPr>
            <a:r>
              <a:rPr b="0" lang="it" sz="1200">
                <a:solidFill>
                  <a:srgbClr val="374151"/>
                </a:solidFill>
                <a:latin typeface="Arial"/>
                <a:ea typeface="Arial"/>
                <a:cs typeface="Arial"/>
                <a:sym typeface="Arial"/>
              </a:rPr>
              <a:t>Dopo una panoramica iniziale, esamineremo ciascuno dei blocchi fondamentali dell'HTTP: le URLs, i verbi HTTP e i codici di risposta. Studieremo anche come usarli in maniera RESTful.</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350">
              <a:solidFill>
                <a:srgbClr val="444444"/>
              </a:solidFill>
              <a:highlight>
                <a:srgbClr val="FFFFFF"/>
              </a:highlight>
              <a:latin typeface="Verdana"/>
              <a:ea typeface="Verdana"/>
              <a:cs typeface="Verdana"/>
              <a:sym typeface="Verdana"/>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457200" rtl="0" algn="l">
              <a:lnSpc>
                <a:spcPct val="150000"/>
              </a:lnSpc>
              <a:spcBef>
                <a:spcPts val="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457200" rtl="0" algn="l">
              <a:lnSpc>
                <a:spcPct val="150000"/>
              </a:lnSpc>
              <a:spcBef>
                <a:spcPts val="300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25400" marR="25400" rtl="0" algn="l">
              <a:lnSpc>
                <a:spcPct val="115000"/>
              </a:lnSpc>
              <a:spcBef>
                <a:spcPts val="3000"/>
              </a:spcBef>
              <a:spcAft>
                <a:spcPts val="0"/>
              </a:spcAft>
              <a:buNone/>
            </a:pPr>
            <a:r>
              <a:t/>
            </a:r>
            <a:endParaRPr b="0" sz="1150">
              <a:solidFill>
                <a:srgbClr val="000088"/>
              </a:solidFill>
              <a:highlight>
                <a:srgbClr val="EEEEEE"/>
              </a:highlight>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81"/>
          <p:cNvSpPr txBox="1"/>
          <p:nvPr>
            <p:ph type="title"/>
          </p:nvPr>
        </p:nvSpPr>
        <p:spPr>
          <a:xfrm>
            <a:off x="1905250" y="556450"/>
            <a:ext cx="70683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HTTP</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L'HTTP è il protocollo che permette di inviare e ricevere documenti attraverso il web. Un protocollo è un insieme di regole che determina quali messaggi possono essere scambiati, e quali messaggi rappresentano risposte appropriate ad altri.</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Nell'HTTP, ci sono due diversi ruoli: server and client. In genere, è il client ad avviare la conversazione; il server risponde. L'HTTP è costituito da testo; ovvero i messaggi sono essenzialmente porzioni di testo, sebbene il loro corpo possa contenere anche altri media.  L'utilizzo del testo rende semplice monitorare un interscambio HTTP.</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350">
              <a:solidFill>
                <a:srgbClr val="444444"/>
              </a:solidFill>
              <a:highlight>
                <a:srgbClr val="FFFFFF"/>
              </a:highlight>
              <a:latin typeface="Verdana"/>
              <a:ea typeface="Verdana"/>
              <a:cs typeface="Verdana"/>
              <a:sym typeface="Verdana"/>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457200" rtl="0" algn="l">
              <a:lnSpc>
                <a:spcPct val="150000"/>
              </a:lnSpc>
              <a:spcBef>
                <a:spcPts val="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457200" rtl="0" algn="l">
              <a:lnSpc>
                <a:spcPct val="150000"/>
              </a:lnSpc>
              <a:spcBef>
                <a:spcPts val="300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25400" marR="25400" rtl="0" algn="l">
              <a:lnSpc>
                <a:spcPct val="115000"/>
              </a:lnSpc>
              <a:spcBef>
                <a:spcPts val="3000"/>
              </a:spcBef>
              <a:spcAft>
                <a:spcPts val="0"/>
              </a:spcAft>
              <a:buNone/>
            </a:pPr>
            <a:r>
              <a:t/>
            </a:r>
            <a:endParaRPr b="0" sz="1150">
              <a:solidFill>
                <a:srgbClr val="000088"/>
              </a:solidFill>
              <a:highlight>
                <a:srgbClr val="EEEEEE"/>
              </a:highlight>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Come comportamenti dinamici i Web services includono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292100" lvl="0" marL="914400" rtl="0" algn="l">
              <a:lnSpc>
                <a:spcPct val="115000"/>
              </a:lnSpc>
              <a:spcBef>
                <a:spcPts val="1200"/>
              </a:spcBef>
              <a:spcAft>
                <a:spcPts val="0"/>
              </a:spcAft>
              <a:buClr>
                <a:srgbClr val="374151"/>
              </a:buClr>
              <a:buSzPts val="1000"/>
              <a:buFont typeface="Courier New"/>
              <a:buChar char="●"/>
            </a:pPr>
            <a:r>
              <a:rPr b="0" lang="it" sz="1200">
                <a:solidFill>
                  <a:srgbClr val="374151"/>
                </a:solidFill>
                <a:latin typeface="Arial"/>
                <a:ea typeface="Arial"/>
                <a:cs typeface="Arial"/>
                <a:sym typeface="Arial"/>
              </a:rPr>
              <a:t>Funzionalità di self-description</a:t>
            </a:r>
            <a:endParaRPr b="0" sz="1200">
              <a:solidFill>
                <a:srgbClr val="374151"/>
              </a:solidFill>
              <a:latin typeface="Arial"/>
              <a:ea typeface="Arial"/>
              <a:cs typeface="Arial"/>
              <a:sym typeface="Arial"/>
            </a:endParaRPr>
          </a:p>
          <a:p>
            <a:pPr indent="-292100" lvl="0" marL="914400" rtl="0" algn="l">
              <a:lnSpc>
                <a:spcPct val="115000"/>
              </a:lnSpc>
              <a:spcBef>
                <a:spcPts val="0"/>
              </a:spcBef>
              <a:spcAft>
                <a:spcPts val="0"/>
              </a:spcAft>
              <a:buClr>
                <a:srgbClr val="374151"/>
              </a:buClr>
              <a:buSzPts val="1000"/>
              <a:buFont typeface="Courier New"/>
              <a:buChar char="●"/>
            </a:pPr>
            <a:r>
              <a:rPr b="0" lang="it" sz="1200">
                <a:solidFill>
                  <a:srgbClr val="374151"/>
                </a:solidFill>
                <a:latin typeface="Arial"/>
                <a:ea typeface="Arial"/>
                <a:cs typeface="Arial"/>
                <a:sym typeface="Arial"/>
              </a:rPr>
              <a:t>Pubblicazione di service description</a:t>
            </a:r>
            <a:endParaRPr b="0" sz="1200">
              <a:solidFill>
                <a:srgbClr val="374151"/>
              </a:solidFill>
              <a:latin typeface="Arial"/>
              <a:ea typeface="Arial"/>
              <a:cs typeface="Arial"/>
              <a:sym typeface="Arial"/>
            </a:endParaRPr>
          </a:p>
          <a:p>
            <a:pPr indent="-292100" lvl="0" marL="914400" rtl="0" algn="l">
              <a:lnSpc>
                <a:spcPct val="115000"/>
              </a:lnSpc>
              <a:spcBef>
                <a:spcPts val="0"/>
              </a:spcBef>
              <a:spcAft>
                <a:spcPts val="0"/>
              </a:spcAft>
              <a:buClr>
                <a:srgbClr val="374151"/>
              </a:buClr>
              <a:buSzPts val="1000"/>
              <a:buFont typeface="Courier New"/>
              <a:buChar char="●"/>
            </a:pPr>
            <a:r>
              <a:rPr b="0" lang="it" sz="1200">
                <a:solidFill>
                  <a:srgbClr val="374151"/>
                </a:solidFill>
                <a:latin typeface="Arial"/>
                <a:ea typeface="Arial"/>
                <a:cs typeface="Arial"/>
                <a:sym typeface="Arial"/>
              </a:rPr>
              <a:t>Localizzazione di funzionalità richieste</a:t>
            </a:r>
            <a:endParaRPr b="0" sz="1200">
              <a:solidFill>
                <a:srgbClr val="374151"/>
              </a:solidFill>
              <a:latin typeface="Arial"/>
              <a:ea typeface="Arial"/>
              <a:cs typeface="Arial"/>
              <a:sym typeface="Arial"/>
            </a:endParaRPr>
          </a:p>
          <a:p>
            <a:pPr indent="-292100" lvl="0" marL="914400" rtl="0" algn="l">
              <a:lnSpc>
                <a:spcPct val="115000"/>
              </a:lnSpc>
              <a:spcBef>
                <a:spcPts val="0"/>
              </a:spcBef>
              <a:spcAft>
                <a:spcPts val="0"/>
              </a:spcAft>
              <a:buClr>
                <a:srgbClr val="374151"/>
              </a:buClr>
              <a:buSzPts val="1000"/>
              <a:buFont typeface="Courier New"/>
              <a:buChar char="●"/>
            </a:pPr>
            <a:r>
              <a:rPr b="0" lang="it" sz="1200">
                <a:solidFill>
                  <a:srgbClr val="374151"/>
                </a:solidFill>
                <a:latin typeface="Arial"/>
                <a:ea typeface="Arial"/>
                <a:cs typeface="Arial"/>
                <a:sym typeface="Arial"/>
              </a:rPr>
              <a:t>Domanda di dati richiesti</a:t>
            </a:r>
            <a:endParaRPr b="0" sz="1200">
              <a:solidFill>
                <a:srgbClr val="374151"/>
              </a:solidFill>
              <a:latin typeface="Arial"/>
              <a:ea typeface="Arial"/>
              <a:cs typeface="Arial"/>
              <a:sym typeface="Arial"/>
            </a:endParaRPr>
          </a:p>
          <a:p>
            <a:pPr indent="-292100" lvl="0" marL="914400" rtl="0" algn="l">
              <a:lnSpc>
                <a:spcPct val="115000"/>
              </a:lnSpc>
              <a:spcBef>
                <a:spcPts val="0"/>
              </a:spcBef>
              <a:spcAft>
                <a:spcPts val="0"/>
              </a:spcAft>
              <a:buClr>
                <a:srgbClr val="374151"/>
              </a:buClr>
              <a:buSzPts val="1000"/>
              <a:buFont typeface="Courier New"/>
              <a:buChar char="●"/>
            </a:pPr>
            <a:r>
              <a:rPr b="0" lang="it" sz="1200">
                <a:solidFill>
                  <a:srgbClr val="374151"/>
                </a:solidFill>
                <a:latin typeface="Arial"/>
                <a:ea typeface="Arial"/>
                <a:cs typeface="Arial"/>
                <a:sym typeface="Arial"/>
              </a:rPr>
              <a:t>Scambio di dati con altri Web services</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82"/>
          <p:cNvSpPr txBox="1"/>
          <p:nvPr>
            <p:ph type="title"/>
          </p:nvPr>
        </p:nvSpPr>
        <p:spPr>
          <a:xfrm>
            <a:off x="1905250" y="556450"/>
            <a:ext cx="70683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I messaggi HTTP sono costituiti da un intestazione (header) ed un corpo (body). Il body spesso può rimanere vuoto; esso contiene le informazioni che volete trasmettere via rete, e fruirne secondo le istruzioni contenute nell'header. L'header contiene metadati, come ad esempio le informazioni di codifica; ma, nel caso di una richiesta, può anche contenere gli importanti metodi HTTP. Nello stile REST, noterete come spesso le informazioni dell'intestazione siano più significative del corpo stesso.</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Spiando l'HTTP all'opera</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Se usate Chrome e i suoi strumenti di sviluppo, oppure Firefox con l'estensione Firebug installata, cliccate sul pannello Net, ed impostatelo su attivo. Avrete la possibilità di osservare in dettaglio le richieste HTTP mentre navigate. Per esempio:</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350">
              <a:solidFill>
                <a:srgbClr val="444444"/>
              </a:solidFill>
              <a:highlight>
                <a:srgbClr val="FFFFFF"/>
              </a:highlight>
              <a:latin typeface="Verdana"/>
              <a:ea typeface="Verdana"/>
              <a:cs typeface="Verdana"/>
              <a:sym typeface="Verdana"/>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457200" rtl="0" algn="l">
              <a:lnSpc>
                <a:spcPct val="150000"/>
              </a:lnSpc>
              <a:spcBef>
                <a:spcPts val="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457200" rtl="0" algn="l">
              <a:lnSpc>
                <a:spcPct val="150000"/>
              </a:lnSpc>
              <a:spcBef>
                <a:spcPts val="300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25400" marR="25400" rtl="0" algn="l">
              <a:lnSpc>
                <a:spcPct val="115000"/>
              </a:lnSpc>
              <a:spcBef>
                <a:spcPts val="3000"/>
              </a:spcBef>
              <a:spcAft>
                <a:spcPts val="0"/>
              </a:spcAft>
              <a:buNone/>
            </a:pPr>
            <a:r>
              <a:t/>
            </a:r>
            <a:endParaRPr b="0" sz="1150">
              <a:solidFill>
                <a:srgbClr val="000088"/>
              </a:solidFill>
              <a:highlight>
                <a:srgbClr val="EEEEEE"/>
              </a:highlight>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83"/>
          <p:cNvSpPr txBox="1"/>
          <p:nvPr>
            <p:ph type="title"/>
          </p:nvPr>
        </p:nvSpPr>
        <p:spPr>
          <a:xfrm>
            <a:off x="988275" y="404050"/>
            <a:ext cx="7985400" cy="4287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cURL è uno strumento da linea di comando che è disponibile su tutti i principali sistemi operativi.</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curl -v google.com</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PROVIAMOLO</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Ciò vi mostrerà l'intera conversazione HTTP. Le richieste sono precedute da &gt;, mentre le risposte sono precedute da &lt;.</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Le URL</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Le URL sono il modo in cui identificate le cose con le quali volete operare. Possiamo affermare che ogni URL identifica una risorsa. Queste sono esattamente le stesse URL che vengono assegnate alle pagine web. Infatti, le pagine web sono un tipo di risorsa.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ESEMPIO</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/clients</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identificherà i nostri clienti, mentre</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/clients/jim</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identificherà lo specifico cliente, chiamato 'jim', supponendo che sia l'unico con quel nome.</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350">
              <a:solidFill>
                <a:srgbClr val="444444"/>
              </a:solidFill>
              <a:highlight>
                <a:srgbClr val="FFFFFF"/>
              </a:highlight>
              <a:latin typeface="Verdana"/>
              <a:ea typeface="Verdana"/>
              <a:cs typeface="Verdana"/>
              <a:sym typeface="Verdana"/>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457200" rtl="0" algn="l">
              <a:lnSpc>
                <a:spcPct val="150000"/>
              </a:lnSpc>
              <a:spcBef>
                <a:spcPts val="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457200" rtl="0" algn="l">
              <a:lnSpc>
                <a:spcPct val="150000"/>
              </a:lnSpc>
              <a:spcBef>
                <a:spcPts val="300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25400" marR="25400" rtl="0" algn="l">
              <a:lnSpc>
                <a:spcPct val="115000"/>
              </a:lnSpc>
              <a:spcBef>
                <a:spcPts val="3000"/>
              </a:spcBef>
              <a:spcAft>
                <a:spcPts val="0"/>
              </a:spcAft>
              <a:buNone/>
            </a:pPr>
            <a:r>
              <a:t/>
            </a:r>
            <a:endParaRPr b="0" sz="1150">
              <a:solidFill>
                <a:srgbClr val="000088"/>
              </a:solidFill>
              <a:highlight>
                <a:srgbClr val="EEEEEE"/>
              </a:highlight>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84"/>
          <p:cNvSpPr txBox="1"/>
          <p:nvPr>
            <p:ph type="title"/>
          </p:nvPr>
        </p:nvSpPr>
        <p:spPr>
          <a:xfrm>
            <a:off x="494125" y="404050"/>
            <a:ext cx="8479500" cy="4287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In questi esempi, generalmente non includiamo l'hostname nell'URL, dal momento che dal nostro punto di vista è irrilevante come sia organizzata l'interfaccia. Ciò nonostante, l'hostname è importante per assicurarsi che l'identificatore della risorsa sia univoco in tutto il web. Spesso diciamo che si invia la richiesta per una risorsa ad un host. L'host è incluso nell'intestazione, ma separato dal percorso della risorsa, che è posto in cima all'intestazione della richiesta.</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GET /clients/jim HTTP/1.1</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Host: example.com</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Le risorse si comprendono meglio considerandole sostantivi. Per esempio, la seguente non è RESTful:</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/clients/add</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Questo perché nell'URL è descritta un azione. Questo è un punto fondamentale per distinguere i sistemi RESTful da quelli non-RESTful.</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Infine, le URL devono essere essenzialmente precise; tutto quel che è necessario per identificare univocamente una risorsa dovrebbe stare nella URL. Non dovreste aver bisogno di includere dati identificativi nella richiesta. In questo modo, le URL fungono da mappa per tutti i dati gestiti dalla vostra applicazione.</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Ma come specificare un azione? Per esempio, come dire che volete creare un nuovo record utente piuttosto che richiamarlo? Qui è dove entrano in gioco i verbi HTTP</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350">
              <a:solidFill>
                <a:srgbClr val="444444"/>
              </a:solidFill>
              <a:highlight>
                <a:srgbClr val="FFFFFF"/>
              </a:highlight>
              <a:latin typeface="Verdana"/>
              <a:ea typeface="Verdana"/>
              <a:cs typeface="Verdana"/>
              <a:sym typeface="Verdana"/>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457200" rtl="0" algn="l">
              <a:lnSpc>
                <a:spcPct val="150000"/>
              </a:lnSpc>
              <a:spcBef>
                <a:spcPts val="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457200" rtl="0" algn="l">
              <a:lnSpc>
                <a:spcPct val="150000"/>
              </a:lnSpc>
              <a:spcBef>
                <a:spcPts val="300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25400" marR="25400" rtl="0" algn="l">
              <a:lnSpc>
                <a:spcPct val="115000"/>
              </a:lnSpc>
              <a:spcBef>
                <a:spcPts val="3000"/>
              </a:spcBef>
              <a:spcAft>
                <a:spcPts val="0"/>
              </a:spcAft>
              <a:buNone/>
            </a:pPr>
            <a:r>
              <a:t/>
            </a:r>
            <a:endParaRPr b="0" sz="1150">
              <a:solidFill>
                <a:srgbClr val="000088"/>
              </a:solidFill>
              <a:highlight>
                <a:srgbClr val="EEEEEE"/>
              </a:highlight>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85"/>
          <p:cNvSpPr txBox="1"/>
          <p:nvPr>
            <p:ph type="title"/>
          </p:nvPr>
        </p:nvSpPr>
        <p:spPr>
          <a:xfrm>
            <a:off x="494125" y="404050"/>
            <a:ext cx="8479500" cy="4287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Verbi HTTP</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Ogni richiesta specifica un determinato verbo HTTP, o metodo, nella sua intestazione. Questa è la prima parola interamente maiuscola nell'intestazione della richiesta. Per esempio,</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GET / HTTP/1.1</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significa che verrà usato il metodo GET, mentre</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DELETE /clients/anne HTTP/1.1</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significa che sara usato il metodo DELETE.</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I verbi HTTP comunicano al server cosa fare con i dati identificati dalla URL. La richiesta può opzionalmente contenere informazioni addizionali nel suo corpo, che potrebbero essere richieste per svolgere l'operazione - ad esempio, dati che volete archiviare con la risorsa. In cURL potete aggiungere questi dati tramite l'opzione -d.</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Se avete mai creato moduli HTML, avrete confidenza con due tra i più noti verbi dell'HTTP: GET e POST. Ma ci sono molti altri verbi disponibili. I più importanti per costruire delle API RESTful sono GET, POST, PUT e DELETE. Sono disponibili altri metodi, come ad esempio HEAD e OPTIONS, ma sono più rari (se volete conoscere tutti gli altri metodi HTTP, la fonte ufficiale è lo IETF).</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350">
              <a:solidFill>
                <a:srgbClr val="444444"/>
              </a:solidFill>
              <a:highlight>
                <a:srgbClr val="FFFFFF"/>
              </a:highlight>
              <a:latin typeface="Verdana"/>
              <a:ea typeface="Verdana"/>
              <a:cs typeface="Verdana"/>
              <a:sym typeface="Verdana"/>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457200" rtl="0" algn="l">
              <a:lnSpc>
                <a:spcPct val="150000"/>
              </a:lnSpc>
              <a:spcBef>
                <a:spcPts val="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457200" rtl="0" algn="l">
              <a:lnSpc>
                <a:spcPct val="150000"/>
              </a:lnSpc>
              <a:spcBef>
                <a:spcPts val="300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25400" marR="25400" rtl="0" algn="l">
              <a:lnSpc>
                <a:spcPct val="115000"/>
              </a:lnSpc>
              <a:spcBef>
                <a:spcPts val="3000"/>
              </a:spcBef>
              <a:spcAft>
                <a:spcPts val="0"/>
              </a:spcAft>
              <a:buNone/>
            </a:pPr>
            <a:r>
              <a:t/>
            </a:r>
            <a:endParaRPr b="0" sz="1150">
              <a:solidFill>
                <a:srgbClr val="000088"/>
              </a:solidFill>
              <a:highlight>
                <a:srgbClr val="EEEEEE"/>
              </a:highlight>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86"/>
          <p:cNvSpPr txBox="1"/>
          <p:nvPr>
            <p:ph type="title"/>
          </p:nvPr>
        </p:nvSpPr>
        <p:spPr>
          <a:xfrm>
            <a:off x="494125" y="404050"/>
            <a:ext cx="8479500" cy="4287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GET</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GET è il tipo di metodo di richiesta HTTP più semplice; quello che il browser usa ogni volta che cliccate su un link o inserite una URL nella barra degli indirizzi. Ordina al server di trasmettere al client le informazioni identificate nella URL. Le informazioni lato server non dovrebbero essere modificate in risultato ad una richiesta GET. In questo senso, una richiesta GET è di sola lettura, ma certamente una volta che il client riceve le informazioni, è libero di compiere ogni operazione su di esse - ad esempio formattarle per visualizzarle.</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PUT</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Una richiesta PUT viene usata quando si vuole creare o aggiornare la risorsa identificata dalla URL. Per esempio,</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PUT /clients/robin</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potrebbe creare un cliente di nome Robin sul server. Noterete come il REST sia completamente agnostico; nella richiesta non c'è qualcosa che istruisce il server su come vadano creati i dati - ma solo che deve farlo. Questo vi permette facilmente di sostituire le tecnologie del backend in caso le necessità dovessero aumentare. Le richieste PUT contengono nel corpo le informazioni da usare per l'aggiornamento o la creazione. In cURL, potete aggiungere informazioni alla richiesta con l'opzione -d.</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curl -v -X PUT -d "some text"</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350">
              <a:solidFill>
                <a:srgbClr val="444444"/>
              </a:solidFill>
              <a:highlight>
                <a:srgbClr val="FFFFFF"/>
              </a:highlight>
              <a:latin typeface="Verdana"/>
              <a:ea typeface="Verdana"/>
              <a:cs typeface="Verdana"/>
              <a:sym typeface="Verdana"/>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457200" rtl="0" algn="l">
              <a:lnSpc>
                <a:spcPct val="150000"/>
              </a:lnSpc>
              <a:spcBef>
                <a:spcPts val="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457200" rtl="0" algn="l">
              <a:lnSpc>
                <a:spcPct val="150000"/>
              </a:lnSpc>
              <a:spcBef>
                <a:spcPts val="300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25400" marR="25400" rtl="0" algn="l">
              <a:lnSpc>
                <a:spcPct val="115000"/>
              </a:lnSpc>
              <a:spcBef>
                <a:spcPts val="3000"/>
              </a:spcBef>
              <a:spcAft>
                <a:spcPts val="0"/>
              </a:spcAft>
              <a:buNone/>
            </a:pPr>
            <a:r>
              <a:t/>
            </a:r>
            <a:endParaRPr b="0" sz="1150">
              <a:solidFill>
                <a:srgbClr val="000088"/>
              </a:solidFill>
              <a:highlight>
                <a:srgbClr val="EEEEEE"/>
              </a:highlight>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87"/>
          <p:cNvSpPr txBox="1"/>
          <p:nvPr>
            <p:ph type="title"/>
          </p:nvPr>
        </p:nvSpPr>
        <p:spPr>
          <a:xfrm>
            <a:off x="494125" y="404050"/>
            <a:ext cx="8479500" cy="4287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DELETE</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Il DELETE, dovrebbe funzionare inversamente al PUT; dovrebbe essere usato quando volete cancellare la risorsa identificata dalla URL della richiesta.</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curl -v -X DELETE /clients/anne</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Questo eliminerà tutte le informazioni associate alla risorsa identificata da /clients/anne.</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POST</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POST viene utilizzato quando si desidera che il processo che avviene sul server possa essere ripetuto, in caso la richiesta POST venga ripetuta (cioè, non sono idempotenti; appofondiremo più avanti). Inoltre, le richieste POST potrebbero causare l'elaborazione del corpo come un subordinato della URL a cui vi riferite.</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In parole povere:</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POST /clients/</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non dovrebbe causare la modifica della risorsa /clients/ stessa, ma una risorsa la cui URL inizi con /clients/. Per esempio, potrebbe aggiungere un nuovo cliente all'elenco, con un id generato dal server.</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350">
              <a:solidFill>
                <a:srgbClr val="444444"/>
              </a:solidFill>
              <a:highlight>
                <a:srgbClr val="FFFFFF"/>
              </a:highlight>
              <a:latin typeface="Verdana"/>
              <a:ea typeface="Verdana"/>
              <a:cs typeface="Verdana"/>
              <a:sym typeface="Verdana"/>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457200" rtl="0" algn="l">
              <a:lnSpc>
                <a:spcPct val="150000"/>
              </a:lnSpc>
              <a:spcBef>
                <a:spcPts val="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457200" rtl="0" algn="l">
              <a:lnSpc>
                <a:spcPct val="150000"/>
              </a:lnSpc>
              <a:spcBef>
                <a:spcPts val="300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25400" marR="25400" rtl="0" algn="l">
              <a:lnSpc>
                <a:spcPct val="115000"/>
              </a:lnSpc>
              <a:spcBef>
                <a:spcPts val="3000"/>
              </a:spcBef>
              <a:spcAft>
                <a:spcPts val="0"/>
              </a:spcAft>
              <a:buNone/>
            </a:pPr>
            <a:r>
              <a:t/>
            </a:r>
            <a:endParaRPr b="0" sz="1150">
              <a:solidFill>
                <a:srgbClr val="000088"/>
              </a:solidFill>
              <a:highlight>
                <a:srgbClr val="EEEEEE"/>
              </a:highlight>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88"/>
          <p:cNvSpPr txBox="1"/>
          <p:nvPr>
            <p:ph type="title"/>
          </p:nvPr>
        </p:nvSpPr>
        <p:spPr>
          <a:xfrm>
            <a:off x="523725" y="427950"/>
            <a:ext cx="8479500" cy="4287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/clients/some-unique-id</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Le richieste PUT vengono facilmente usate al posto delle richieste POST, e viceversa. Alcuni sistemi ne usano soltanto uno, altri usano POST per operazioni di creazione e PUT per quelle di aggiornamento (dal momento che la richiesta PUT fornisce sempre la URL completa), altri ancora usano POST per gli aggiornamenti e PUT per la creazione.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Spesso, le richieste POST vengono usate per azionare operazioni sul server che esulano dal paradigma Create/Update/Delete; ma questo, ad ogni modo, va oltre i propositi del REST. Nel nostro esempio, adotteremo PUT in ogni caso.</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Classificazione dei metodi HTTP</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Metodi sicuri ed insicuri:</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I metodi sicuri sono quelli che non alterano mai le risorse. L'unico metodo sicuro, tra i quattro elencati in precedenza, è il GET. Gli altri sono insicuri, poiché potrebbero apportare modifiche alle risorse.</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350">
              <a:solidFill>
                <a:srgbClr val="444444"/>
              </a:solidFill>
              <a:highlight>
                <a:srgbClr val="FFFFFF"/>
              </a:highlight>
              <a:latin typeface="Verdana"/>
              <a:ea typeface="Verdana"/>
              <a:cs typeface="Verdana"/>
              <a:sym typeface="Verdana"/>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457200" rtl="0" algn="l">
              <a:lnSpc>
                <a:spcPct val="150000"/>
              </a:lnSpc>
              <a:spcBef>
                <a:spcPts val="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457200" rtl="0" algn="l">
              <a:lnSpc>
                <a:spcPct val="150000"/>
              </a:lnSpc>
              <a:spcBef>
                <a:spcPts val="300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25400" marR="25400" rtl="0" algn="l">
              <a:lnSpc>
                <a:spcPct val="115000"/>
              </a:lnSpc>
              <a:spcBef>
                <a:spcPts val="3000"/>
              </a:spcBef>
              <a:spcAft>
                <a:spcPts val="0"/>
              </a:spcAft>
              <a:buNone/>
            </a:pPr>
            <a:r>
              <a:t/>
            </a:r>
            <a:endParaRPr b="0" sz="1150">
              <a:solidFill>
                <a:srgbClr val="000088"/>
              </a:solidFill>
              <a:highlight>
                <a:srgbClr val="EEEEEE"/>
              </a:highlight>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89"/>
          <p:cNvSpPr txBox="1"/>
          <p:nvPr>
            <p:ph type="title"/>
          </p:nvPr>
        </p:nvSpPr>
        <p:spPr>
          <a:xfrm>
            <a:off x="494125" y="404050"/>
            <a:ext cx="8479500" cy="4287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Metodi idempotenti:</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Questi metodi producono sempre lo stesso risultato, non importa quante volte la richiesta venga ripetuta: essi sono GET, PUT e DELETE. L'unico metodo non idempotente è il POST. PUT e DELETE sono considerati idempotenti e ciò potrebbe stupire, ma in effetti è molto semplice da spiegare: ripetendo il metodo PUT con il medesimo corpo, esso dovrebbe modificare una risorsa in maniera sempre identica a quella descritta nel PUT precedente: niente cambia! Analogamente, non avrebbe senso eliminare una risorsa due volte. Ne consegue che non importa quante volte una richiesta PUT o DELETE venga ripetuta, il risultato dovrebbe coincidere a quello di una singola esecuzione.</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Ricordate: siete voi, i programmatori, che decidete cosa far accadere quando viene usato un determinato metodo. Non c'è nulla a riguardo nell'implementazione HTTP che in automatico crei, elenchi, cancelli o modifichi le risorse. Dovrete essere accorti nell'applicare correttamente il protocollo HTTP, e nel consolidare questa semantica per conto vostro.</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350">
              <a:solidFill>
                <a:srgbClr val="444444"/>
              </a:solidFill>
              <a:highlight>
                <a:srgbClr val="FFFFFF"/>
              </a:highlight>
              <a:latin typeface="Verdana"/>
              <a:ea typeface="Verdana"/>
              <a:cs typeface="Verdana"/>
              <a:sym typeface="Verdana"/>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457200" rtl="0" algn="l">
              <a:lnSpc>
                <a:spcPct val="150000"/>
              </a:lnSpc>
              <a:spcBef>
                <a:spcPts val="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457200" rtl="0" algn="l">
              <a:lnSpc>
                <a:spcPct val="150000"/>
              </a:lnSpc>
              <a:spcBef>
                <a:spcPts val="300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25400" marR="25400" rtl="0" algn="l">
              <a:lnSpc>
                <a:spcPct val="115000"/>
              </a:lnSpc>
              <a:spcBef>
                <a:spcPts val="3000"/>
              </a:spcBef>
              <a:spcAft>
                <a:spcPts val="0"/>
              </a:spcAft>
              <a:buNone/>
            </a:pPr>
            <a:r>
              <a:t/>
            </a:r>
            <a:endParaRPr b="0" sz="1150">
              <a:solidFill>
                <a:srgbClr val="000088"/>
              </a:solidFill>
              <a:highlight>
                <a:srgbClr val="EEEEEE"/>
              </a:highlight>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90"/>
          <p:cNvSpPr txBox="1"/>
          <p:nvPr>
            <p:ph type="title"/>
          </p:nvPr>
        </p:nvSpPr>
        <p:spPr>
          <a:xfrm>
            <a:off x="494125" y="404050"/>
            <a:ext cx="8479500" cy="4287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Rappresentazioni</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Il client HTTP e il server HTTP scambiano informazioni riguardo le risorse identificate dalle URL.</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Possiamo riassumere ciò che abbiamo imparato finora nel seguente modo: il client HTTP e il server HTTP scambiano informazioni riguardo le risorse identificate dalle URL.</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Diciamo che la richiesta e la risposta contengono una rappresentazione della risorsa. Con rappresentazione, intendiamo informazione, in un determinato formato, riguardo lo stato della risorsa attuale o come dovrà essere in futuro. Sia l'intestazione che il corpo sono elementi della rappresentazione.</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Le intestazioni HTTP, che contengono metadati, sono strettamente definite dalle specifiche HTTP; possono soltanto contenere testo semplice e devono essere formattate in una precisa maniera.</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350">
              <a:solidFill>
                <a:srgbClr val="444444"/>
              </a:solidFill>
              <a:highlight>
                <a:srgbClr val="FFFFFF"/>
              </a:highlight>
              <a:latin typeface="Verdana"/>
              <a:ea typeface="Verdana"/>
              <a:cs typeface="Verdana"/>
              <a:sym typeface="Verdana"/>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457200" rtl="0" algn="l">
              <a:lnSpc>
                <a:spcPct val="150000"/>
              </a:lnSpc>
              <a:spcBef>
                <a:spcPts val="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457200" rtl="0" algn="l">
              <a:lnSpc>
                <a:spcPct val="150000"/>
              </a:lnSpc>
              <a:spcBef>
                <a:spcPts val="300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25400" marR="25400" rtl="0" algn="l">
              <a:lnSpc>
                <a:spcPct val="115000"/>
              </a:lnSpc>
              <a:spcBef>
                <a:spcPts val="3000"/>
              </a:spcBef>
              <a:spcAft>
                <a:spcPts val="0"/>
              </a:spcAft>
              <a:buNone/>
            </a:pPr>
            <a:r>
              <a:t/>
            </a:r>
            <a:endParaRPr b="0" sz="1150">
              <a:solidFill>
                <a:srgbClr val="000088"/>
              </a:solidFill>
              <a:highlight>
                <a:srgbClr val="EEEEEE"/>
              </a:highlight>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91"/>
          <p:cNvSpPr txBox="1"/>
          <p:nvPr>
            <p:ph type="title"/>
          </p:nvPr>
        </p:nvSpPr>
        <p:spPr>
          <a:xfrm>
            <a:off x="494125" y="404050"/>
            <a:ext cx="8479500" cy="4287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Il corpo può contenere informazioni in qualsiasi formato, questo è il punto forte dell'HTTP. Sappiate che potete inviare testo semplice, immagini, HTML e XML in un qualsiasi idioma. Attraverso i metadati della richiesta o URL differenti, potete scegliere tra differenti rappresentazioni della stessa risorsa. Per esempio, potete inviare una pagina web ai browser e JSON alle applicazioni.</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La risposta HTTP deve specificare il tipo di contenuto del corpo. Questo deve essere fatto nell'intestazione, nel campo Content-Type; ad esempio:</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Content/Type: application/json</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Per semplicità, la nostra applicazione di esempio invia e riceve JSON, ma un applicazione dovrebbe essere strutturata in modo da poter cambiare il formato delle informazioni, per adattarsi alle esigenze dei clienti o utenti.</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Librerie client HTTP</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cURL è, spesso, la soluzione client HTTP prediletta dagli sviluppatori web.</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350">
              <a:solidFill>
                <a:srgbClr val="444444"/>
              </a:solidFill>
              <a:highlight>
                <a:srgbClr val="FFFFFF"/>
              </a:highlight>
              <a:latin typeface="Verdana"/>
              <a:ea typeface="Verdana"/>
              <a:cs typeface="Verdana"/>
              <a:sym typeface="Verdana"/>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457200" rtl="0" algn="l">
              <a:lnSpc>
                <a:spcPct val="150000"/>
              </a:lnSpc>
              <a:spcBef>
                <a:spcPts val="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457200" rtl="0" algn="l">
              <a:lnSpc>
                <a:spcPct val="150000"/>
              </a:lnSpc>
              <a:spcBef>
                <a:spcPts val="300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25400" marR="25400" rtl="0" algn="l">
              <a:lnSpc>
                <a:spcPct val="115000"/>
              </a:lnSpc>
              <a:spcBef>
                <a:spcPts val="3000"/>
              </a:spcBef>
              <a:spcAft>
                <a:spcPts val="0"/>
              </a:spcAft>
              <a:buNone/>
            </a:pPr>
            <a:r>
              <a:t/>
            </a:r>
            <a:endParaRPr b="0" sz="1150">
              <a:solidFill>
                <a:srgbClr val="000088"/>
              </a:solidFill>
              <a:highlight>
                <a:srgbClr val="EEEEEE"/>
              </a:highlight>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0"/>
              </a:spcAft>
              <a:buNone/>
            </a:pPr>
            <a:r>
              <a:rPr lang="it" sz="1300">
                <a:latin typeface="Arial"/>
                <a:ea typeface="Arial"/>
                <a:cs typeface="Arial"/>
                <a:sym typeface="Arial"/>
              </a:rPr>
              <a:t>Funzionalità di self-description (autodescrizione)</a:t>
            </a:r>
            <a:endParaRPr sz="1300">
              <a:latin typeface="Arial"/>
              <a:ea typeface="Arial"/>
              <a:cs typeface="Arial"/>
              <a:sym typeface="Arial"/>
            </a:endParaRPr>
          </a:p>
          <a:p>
            <a:pPr indent="0" lvl="0" marL="0" rtl="0" algn="l">
              <a:lnSpc>
                <a:spcPct val="115000"/>
              </a:lnSpc>
              <a:spcBef>
                <a:spcPts val="1200"/>
              </a:spcBef>
              <a:spcAft>
                <a:spcPts val="0"/>
              </a:spcAft>
              <a:buNone/>
            </a:pPr>
            <a:r>
              <a:rPr b="0" lang="it" sz="1100">
                <a:latin typeface="Arial"/>
                <a:ea typeface="Arial"/>
                <a:cs typeface="Arial"/>
                <a:sym typeface="Arial"/>
              </a:rPr>
              <a:t>Un </a:t>
            </a:r>
            <a:r>
              <a:rPr lang="it" sz="1100">
                <a:latin typeface="Arial"/>
                <a:ea typeface="Arial"/>
                <a:cs typeface="Arial"/>
                <a:sym typeface="Arial"/>
              </a:rPr>
              <a:t>Web Service</a:t>
            </a:r>
            <a:r>
              <a:rPr b="0" lang="it" sz="1100">
                <a:latin typeface="Arial"/>
                <a:ea typeface="Arial"/>
                <a:cs typeface="Arial"/>
                <a:sym typeface="Arial"/>
              </a:rPr>
              <a:t> è progettato per </a:t>
            </a:r>
            <a:r>
              <a:rPr lang="it" sz="1100">
                <a:latin typeface="Arial"/>
                <a:ea typeface="Arial"/>
                <a:cs typeface="Arial"/>
                <a:sym typeface="Arial"/>
              </a:rPr>
              <a:t>descriversi da solo</a:t>
            </a:r>
            <a:r>
              <a:rPr b="0" lang="it" sz="1100">
                <a:latin typeface="Arial"/>
                <a:ea typeface="Arial"/>
                <a:cs typeface="Arial"/>
                <a:sym typeface="Arial"/>
              </a:rPr>
              <a:t> tramite un documento standard chiamato </a:t>
            </a:r>
            <a:r>
              <a:rPr lang="it" sz="1100">
                <a:latin typeface="Arial"/>
                <a:ea typeface="Arial"/>
                <a:cs typeface="Arial"/>
                <a:sym typeface="Arial"/>
              </a:rPr>
              <a:t>WSDL (Web Services Description Language)</a:t>
            </a:r>
            <a:r>
              <a:rPr b="0" lang="it" sz="1100">
                <a:latin typeface="Arial"/>
                <a:ea typeface="Arial"/>
                <a:cs typeface="Arial"/>
                <a:sym typeface="Arial"/>
              </a:rPr>
              <a:t>.</a:t>
            </a:r>
            <a:br>
              <a:rPr b="0" lang="it" sz="1100">
                <a:latin typeface="Arial"/>
                <a:ea typeface="Arial"/>
                <a:cs typeface="Arial"/>
                <a:sym typeface="Arial"/>
              </a:rPr>
            </a:br>
            <a:r>
              <a:rPr b="0" lang="it" sz="1100">
                <a:latin typeface="Arial"/>
                <a:ea typeface="Arial"/>
                <a:cs typeface="Arial"/>
                <a:sym typeface="Arial"/>
              </a:rPr>
              <a:t> In pratica, il servizio “spiega”:</a:t>
            </a:r>
            <a:endParaRPr b="0" sz="1100">
              <a:latin typeface="Arial"/>
              <a:ea typeface="Arial"/>
              <a:cs typeface="Arial"/>
              <a:sym typeface="Arial"/>
            </a:endParaRPr>
          </a:p>
          <a:p>
            <a:pPr indent="-298450" lvl="0" marL="457200" rtl="0" algn="l">
              <a:lnSpc>
                <a:spcPct val="115000"/>
              </a:lnSpc>
              <a:spcBef>
                <a:spcPts val="1200"/>
              </a:spcBef>
              <a:spcAft>
                <a:spcPts val="0"/>
              </a:spcAft>
              <a:buSzPts val="1100"/>
              <a:buFont typeface="Arial"/>
              <a:buChar char="●"/>
            </a:pPr>
            <a:r>
              <a:rPr b="0" lang="it" sz="1100">
                <a:latin typeface="Arial"/>
                <a:ea typeface="Arial"/>
                <a:cs typeface="Arial"/>
                <a:sym typeface="Arial"/>
              </a:rPr>
              <a:t>quali </a:t>
            </a:r>
            <a:r>
              <a:rPr lang="it" sz="1100">
                <a:latin typeface="Arial"/>
                <a:ea typeface="Arial"/>
                <a:cs typeface="Arial"/>
                <a:sym typeface="Arial"/>
              </a:rPr>
              <a:t>funzioni o operazioni</a:t>
            </a:r>
            <a:r>
              <a:rPr b="0" lang="it" sz="1100">
                <a:latin typeface="Arial"/>
                <a:ea typeface="Arial"/>
                <a:cs typeface="Arial"/>
                <a:sym typeface="Arial"/>
              </a:rPr>
              <a:t> offre;</a:t>
            </a:r>
            <a:br>
              <a:rPr b="0" lang="it" sz="1100">
                <a:latin typeface="Arial"/>
                <a:ea typeface="Arial"/>
                <a:cs typeface="Arial"/>
                <a:sym typeface="Arial"/>
              </a:rPr>
            </a:br>
            <a:endParaRPr b="0"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b="0" lang="it" sz="1100">
                <a:latin typeface="Arial"/>
                <a:ea typeface="Arial"/>
                <a:cs typeface="Arial"/>
                <a:sym typeface="Arial"/>
              </a:rPr>
              <a:t>quali </a:t>
            </a:r>
            <a:r>
              <a:rPr lang="it" sz="1100">
                <a:latin typeface="Arial"/>
                <a:ea typeface="Arial"/>
                <a:cs typeface="Arial"/>
                <a:sym typeface="Arial"/>
              </a:rPr>
              <a:t>parametri</a:t>
            </a:r>
            <a:r>
              <a:rPr b="0" lang="it" sz="1100">
                <a:latin typeface="Arial"/>
                <a:ea typeface="Arial"/>
                <a:cs typeface="Arial"/>
                <a:sym typeface="Arial"/>
              </a:rPr>
              <a:t> accetta;</a:t>
            </a:r>
            <a:br>
              <a:rPr b="0" lang="it" sz="1100">
                <a:latin typeface="Arial"/>
                <a:ea typeface="Arial"/>
                <a:cs typeface="Arial"/>
                <a:sym typeface="Arial"/>
              </a:rPr>
            </a:br>
            <a:endParaRPr b="0"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b="0" lang="it" sz="1100">
                <a:latin typeface="Arial"/>
                <a:ea typeface="Arial"/>
                <a:cs typeface="Arial"/>
                <a:sym typeface="Arial"/>
              </a:rPr>
              <a:t>quali </a:t>
            </a:r>
            <a:r>
              <a:rPr lang="it" sz="1100">
                <a:latin typeface="Arial"/>
                <a:ea typeface="Arial"/>
                <a:cs typeface="Arial"/>
                <a:sym typeface="Arial"/>
              </a:rPr>
              <a:t>dati restituisce</a:t>
            </a:r>
            <a:r>
              <a:rPr b="0" lang="it" sz="1100">
                <a:latin typeface="Arial"/>
                <a:ea typeface="Arial"/>
                <a:cs typeface="Arial"/>
                <a:sym typeface="Arial"/>
              </a:rPr>
              <a:t>;</a:t>
            </a:r>
            <a:br>
              <a:rPr b="0" lang="it" sz="1100">
                <a:latin typeface="Arial"/>
                <a:ea typeface="Arial"/>
                <a:cs typeface="Arial"/>
                <a:sym typeface="Arial"/>
              </a:rPr>
            </a:br>
            <a:endParaRPr b="0"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b="0" lang="it" sz="1100">
                <a:latin typeface="Arial"/>
                <a:ea typeface="Arial"/>
                <a:cs typeface="Arial"/>
                <a:sym typeface="Arial"/>
              </a:rPr>
              <a:t>in quale </a:t>
            </a:r>
            <a:r>
              <a:rPr lang="it" sz="1100">
                <a:latin typeface="Arial"/>
                <a:ea typeface="Arial"/>
                <a:cs typeface="Arial"/>
                <a:sym typeface="Arial"/>
              </a:rPr>
              <a:t>formato</a:t>
            </a:r>
            <a:r>
              <a:rPr b="0" lang="it" sz="1100">
                <a:latin typeface="Arial"/>
                <a:ea typeface="Arial"/>
                <a:cs typeface="Arial"/>
                <a:sym typeface="Arial"/>
              </a:rPr>
              <a:t> comunica (es. XML o JSON);</a:t>
            </a:r>
            <a:br>
              <a:rPr b="0" lang="it" sz="1100">
                <a:latin typeface="Arial"/>
                <a:ea typeface="Arial"/>
                <a:cs typeface="Arial"/>
                <a:sym typeface="Arial"/>
              </a:rPr>
            </a:br>
            <a:endParaRPr b="0"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b="0" lang="it" sz="1100">
                <a:latin typeface="Arial"/>
                <a:ea typeface="Arial"/>
                <a:cs typeface="Arial"/>
                <a:sym typeface="Arial"/>
              </a:rPr>
              <a:t>quale </a:t>
            </a:r>
            <a:r>
              <a:rPr lang="it" sz="1100">
                <a:latin typeface="Arial"/>
                <a:ea typeface="Arial"/>
                <a:cs typeface="Arial"/>
                <a:sym typeface="Arial"/>
              </a:rPr>
              <a:t>protocollo</a:t>
            </a:r>
            <a:r>
              <a:rPr b="0" lang="it" sz="1100">
                <a:latin typeface="Arial"/>
                <a:ea typeface="Arial"/>
                <a:cs typeface="Arial"/>
                <a:sym typeface="Arial"/>
              </a:rPr>
              <a:t> usa (es. HTTP, SOAP, REST).</a:t>
            </a:r>
            <a:endParaRPr b="0" sz="1100">
              <a:latin typeface="Arial"/>
              <a:ea typeface="Arial"/>
              <a:cs typeface="Arial"/>
              <a:sym typeface="Arial"/>
            </a:endParaRPr>
          </a:p>
          <a:p>
            <a:pPr indent="0" lvl="0" marL="0" rtl="0" algn="l">
              <a:lnSpc>
                <a:spcPct val="115000"/>
              </a:lnSpc>
              <a:spcBef>
                <a:spcPts val="1200"/>
              </a:spcBef>
              <a:spcAft>
                <a:spcPts val="0"/>
              </a:spcAft>
              <a:buNone/>
            </a:pPr>
            <a:r>
              <a:rPr b="0" lang="it" sz="1100">
                <a:latin typeface="Arial"/>
                <a:ea typeface="Arial"/>
                <a:cs typeface="Arial"/>
                <a:sym typeface="Arial"/>
              </a:rPr>
              <a:t>➡️ </a:t>
            </a:r>
            <a:r>
              <a:rPr lang="it" sz="1100">
                <a:latin typeface="Arial"/>
                <a:ea typeface="Arial"/>
                <a:cs typeface="Arial"/>
                <a:sym typeface="Arial"/>
              </a:rPr>
              <a:t>Esempio:</a:t>
            </a:r>
            <a:r>
              <a:rPr b="0" lang="it" sz="1100">
                <a:latin typeface="Arial"/>
                <a:ea typeface="Arial"/>
                <a:cs typeface="Arial"/>
                <a:sym typeface="Arial"/>
              </a:rPr>
              <a:t> un servizio meteo online espone un file WSDL dove è scritto che esiste l’operazione </a:t>
            </a:r>
            <a:r>
              <a:rPr b="0" lang="it" sz="1100">
                <a:solidFill>
                  <a:srgbClr val="188038"/>
                </a:solidFill>
                <a:latin typeface="Roboto Mono"/>
                <a:ea typeface="Roboto Mono"/>
                <a:cs typeface="Roboto Mono"/>
                <a:sym typeface="Roboto Mono"/>
              </a:rPr>
              <a:t>getTemperature(città)</a:t>
            </a:r>
            <a:r>
              <a:rPr b="0" lang="it" sz="1100">
                <a:latin typeface="Arial"/>
                <a:ea typeface="Arial"/>
                <a:cs typeface="Arial"/>
                <a:sym typeface="Arial"/>
              </a:rPr>
              <a:t> che restituisce un numero in °C.</a:t>
            </a:r>
            <a:br>
              <a:rPr b="0" lang="it" sz="1100">
                <a:latin typeface="Arial"/>
                <a:ea typeface="Arial"/>
                <a:cs typeface="Arial"/>
                <a:sym typeface="Arial"/>
              </a:rPr>
            </a:br>
            <a:r>
              <a:rPr b="0" lang="it" sz="1100">
                <a:latin typeface="Arial"/>
                <a:ea typeface="Arial"/>
                <a:cs typeface="Arial"/>
                <a:sym typeface="Arial"/>
              </a:rPr>
              <a:t> Questa autodescrizione consente ai client di “capire” come interagire con il servizio senza doverlo programmare a mano.</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92"/>
          <p:cNvSpPr txBox="1"/>
          <p:nvPr>
            <p:ph type="title"/>
          </p:nvPr>
        </p:nvSpPr>
        <p:spPr>
          <a:xfrm>
            <a:off x="494125" y="404050"/>
            <a:ext cx="8479500" cy="4287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it" sz="1200">
                <a:solidFill>
                  <a:srgbClr val="374151"/>
                </a:solidFill>
                <a:latin typeface="Verdana"/>
                <a:ea typeface="Verdana"/>
                <a:cs typeface="Verdana"/>
                <a:sym typeface="Verdana"/>
              </a:rPr>
              <a:t>esempi di chiamate postman per wordpress / woocommerce</a:t>
            </a:r>
            <a:endParaRPr b="0" sz="1200">
              <a:solidFill>
                <a:srgbClr val="374151"/>
              </a:solidFill>
              <a:latin typeface="Verdana"/>
              <a:ea typeface="Verdana"/>
              <a:cs typeface="Verdana"/>
              <a:sym typeface="Verdana"/>
            </a:endParaRPr>
          </a:p>
          <a:p>
            <a:pPr indent="0" lvl="0" marL="0" rtl="0" algn="l">
              <a:lnSpc>
                <a:spcPct val="115000"/>
              </a:lnSpc>
              <a:spcBef>
                <a:spcPts val="0"/>
              </a:spcBef>
              <a:spcAft>
                <a:spcPts val="0"/>
              </a:spcAft>
              <a:buNone/>
            </a:pPr>
            <a:r>
              <a:rPr b="0" lang="it" sz="1200" u="sng">
                <a:solidFill>
                  <a:srgbClr val="1155CC"/>
                </a:solidFill>
                <a:latin typeface="Verdana"/>
                <a:ea typeface="Verdana"/>
                <a:cs typeface="Verdana"/>
                <a:sym typeface="Verdana"/>
                <a:hlinkClick r:id="rId3">
                  <a:extLst>
                    <a:ext uri="{A12FA001-AC4F-418D-AE19-62706E023703}">
                      <ahyp:hlinkClr val="tx"/>
                    </a:ext>
                  </a:extLst>
                </a:hlinkClick>
              </a:rPr>
              <a:t>https://www.postman.com/shivapoudel/workspace/api-collections/documentation/15735736-cc214b9d-7d58-473a-811a-8282d173bd4f</a:t>
            </a:r>
            <a:endParaRPr b="0" sz="1200">
              <a:solidFill>
                <a:srgbClr val="374151"/>
              </a:solidFill>
              <a:latin typeface="Verdana"/>
              <a:ea typeface="Verdana"/>
              <a:cs typeface="Verdana"/>
              <a:sym typeface="Verdana"/>
            </a:endParaRPr>
          </a:p>
          <a:p>
            <a:pPr indent="0" lvl="0" marL="0" rtl="0" algn="l">
              <a:lnSpc>
                <a:spcPct val="115000"/>
              </a:lnSpc>
              <a:spcBef>
                <a:spcPts val="0"/>
              </a:spcBef>
              <a:spcAft>
                <a:spcPts val="0"/>
              </a:spcAft>
              <a:buNone/>
            </a:pPr>
            <a:r>
              <a:t/>
            </a:r>
            <a:endParaRPr b="0" sz="1200">
              <a:solidFill>
                <a:srgbClr val="374151"/>
              </a:solidFill>
              <a:latin typeface="Verdana"/>
              <a:ea typeface="Verdana"/>
              <a:cs typeface="Verdana"/>
              <a:sym typeface="Verdana"/>
            </a:endParaRPr>
          </a:p>
          <a:p>
            <a:pPr indent="0" lvl="0" marL="0" rtl="0" algn="l">
              <a:lnSpc>
                <a:spcPct val="115000"/>
              </a:lnSpc>
              <a:spcBef>
                <a:spcPts val="0"/>
              </a:spcBef>
              <a:spcAft>
                <a:spcPts val="0"/>
              </a:spcAft>
              <a:buNone/>
            </a:pPr>
            <a:r>
              <a:rPr b="0" lang="it" sz="1200">
                <a:solidFill>
                  <a:srgbClr val="374151"/>
                </a:solidFill>
                <a:latin typeface="Verdana"/>
                <a:ea typeface="Verdana"/>
                <a:cs typeface="Verdana"/>
                <a:sym typeface="Verdana"/>
              </a:rPr>
              <a:t>WooCommerce è un potente plug-in di e-commerce per WordPress. Se sei uno sviluppatore, potresti dover accedere ai tuoi dati WooCommerce tramite l'API WooCommerce.</a:t>
            </a:r>
            <a:endParaRPr b="0" sz="1200">
              <a:solidFill>
                <a:srgbClr val="374151"/>
              </a:solidFill>
              <a:latin typeface="Verdana"/>
              <a:ea typeface="Verdana"/>
              <a:cs typeface="Verdana"/>
              <a:sym typeface="Verdana"/>
            </a:endParaRPr>
          </a:p>
          <a:p>
            <a:pPr indent="0" lvl="0" marL="0" rtl="0" algn="l">
              <a:lnSpc>
                <a:spcPct val="115000"/>
              </a:lnSpc>
              <a:spcBef>
                <a:spcPts val="0"/>
              </a:spcBef>
              <a:spcAft>
                <a:spcPts val="0"/>
              </a:spcAft>
              <a:buNone/>
            </a:pPr>
            <a:r>
              <a:t/>
            </a:r>
            <a:endParaRPr b="0" sz="1200">
              <a:solidFill>
                <a:srgbClr val="374151"/>
              </a:solidFill>
              <a:latin typeface="Verdana"/>
              <a:ea typeface="Verdana"/>
              <a:cs typeface="Verdana"/>
              <a:sym typeface="Verdana"/>
            </a:endParaRPr>
          </a:p>
          <a:p>
            <a:pPr indent="0" lvl="0" marL="0" rtl="0" algn="l">
              <a:lnSpc>
                <a:spcPct val="115000"/>
              </a:lnSpc>
              <a:spcBef>
                <a:spcPts val="0"/>
              </a:spcBef>
              <a:spcAft>
                <a:spcPts val="0"/>
              </a:spcAft>
              <a:buNone/>
            </a:pPr>
            <a:r>
              <a:rPr b="0" lang="it" sz="1200">
                <a:solidFill>
                  <a:srgbClr val="374151"/>
                </a:solidFill>
                <a:latin typeface="Verdana"/>
                <a:ea typeface="Verdana"/>
                <a:cs typeface="Verdana"/>
                <a:sym typeface="Verdana"/>
              </a:rPr>
              <a:t>L'API WooCommerce ti consente di accedere in modo programmatico ai dati del tuo negozio.</a:t>
            </a:r>
            <a:endParaRPr b="0" sz="1200">
              <a:solidFill>
                <a:srgbClr val="374151"/>
              </a:solidFill>
              <a:latin typeface="Verdana"/>
              <a:ea typeface="Verdana"/>
              <a:cs typeface="Verdana"/>
              <a:sym typeface="Verdana"/>
            </a:endParaRPr>
          </a:p>
          <a:p>
            <a:pPr indent="0" lvl="0" marL="0" rtl="0" algn="l">
              <a:lnSpc>
                <a:spcPct val="115000"/>
              </a:lnSpc>
              <a:spcBef>
                <a:spcPts val="0"/>
              </a:spcBef>
              <a:spcAft>
                <a:spcPts val="0"/>
              </a:spcAft>
              <a:buNone/>
            </a:pPr>
            <a:r>
              <a:t/>
            </a:r>
            <a:endParaRPr b="0" sz="1200">
              <a:solidFill>
                <a:srgbClr val="374151"/>
              </a:solidFill>
              <a:latin typeface="Verdana"/>
              <a:ea typeface="Verdana"/>
              <a:cs typeface="Verdana"/>
              <a:sym typeface="Verdana"/>
            </a:endParaRPr>
          </a:p>
          <a:p>
            <a:pPr indent="0" lvl="0" marL="0" rtl="0" algn="l">
              <a:lnSpc>
                <a:spcPct val="115000"/>
              </a:lnSpc>
              <a:spcBef>
                <a:spcPts val="0"/>
              </a:spcBef>
              <a:spcAft>
                <a:spcPts val="0"/>
              </a:spcAft>
              <a:buNone/>
            </a:pPr>
            <a:r>
              <a:t/>
            </a:r>
            <a:endParaRPr b="0" sz="1200">
              <a:solidFill>
                <a:srgbClr val="374151"/>
              </a:solidFill>
              <a:latin typeface="Verdana"/>
              <a:ea typeface="Verdana"/>
              <a:cs typeface="Verdana"/>
              <a:sym typeface="Verdana"/>
            </a:endParaRPr>
          </a:p>
          <a:p>
            <a:pPr indent="0" lvl="0" marL="0" rtl="0" algn="l">
              <a:lnSpc>
                <a:spcPct val="115000"/>
              </a:lnSpc>
              <a:spcBef>
                <a:spcPts val="0"/>
              </a:spcBef>
              <a:spcAft>
                <a:spcPts val="0"/>
              </a:spcAft>
              <a:buNone/>
            </a:pPr>
            <a:r>
              <a:rPr b="0" lang="it" sz="1200" u="sng">
                <a:solidFill>
                  <a:schemeClr val="hlink"/>
                </a:solidFill>
                <a:latin typeface="Verdana"/>
                <a:ea typeface="Verdana"/>
                <a:cs typeface="Verdana"/>
                <a:sym typeface="Verdana"/>
                <a:hlinkClick r:id="rId4"/>
              </a:rPr>
              <a:t>http://woocommerce.github.io/woocommerce-rest-api-docs/?php#list-all-customers</a:t>
            </a:r>
            <a:endParaRPr b="0" sz="1200">
              <a:solidFill>
                <a:srgbClr val="374151"/>
              </a:solidFill>
              <a:latin typeface="Verdana"/>
              <a:ea typeface="Verdana"/>
              <a:cs typeface="Verdana"/>
              <a:sym typeface="Verdana"/>
            </a:endParaRPr>
          </a:p>
          <a:p>
            <a:pPr indent="0" lvl="0" marL="0" rtl="0" algn="l">
              <a:lnSpc>
                <a:spcPct val="115000"/>
              </a:lnSpc>
              <a:spcBef>
                <a:spcPts val="0"/>
              </a:spcBef>
              <a:spcAft>
                <a:spcPts val="0"/>
              </a:spcAft>
              <a:buNone/>
            </a:pPr>
            <a:r>
              <a:t/>
            </a:r>
            <a:endParaRPr b="0" sz="1200">
              <a:solidFill>
                <a:srgbClr val="374151"/>
              </a:solidFill>
              <a:latin typeface="Verdana"/>
              <a:ea typeface="Verdana"/>
              <a:cs typeface="Verdana"/>
              <a:sym typeface="Verdana"/>
            </a:endParaRPr>
          </a:p>
          <a:p>
            <a:pPr indent="0" lvl="0" marL="0" rtl="0" algn="l">
              <a:lnSpc>
                <a:spcPct val="115000"/>
              </a:lnSpc>
              <a:spcBef>
                <a:spcPts val="0"/>
              </a:spcBef>
              <a:spcAft>
                <a:spcPts val="0"/>
              </a:spcAft>
              <a:buNone/>
            </a:pPr>
            <a:r>
              <a:t/>
            </a:r>
            <a:endParaRPr b="0" sz="1200">
              <a:solidFill>
                <a:srgbClr val="374151"/>
              </a:solidFill>
              <a:latin typeface="Verdana"/>
              <a:ea typeface="Verdana"/>
              <a:cs typeface="Verdana"/>
              <a:sym typeface="Verdana"/>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93"/>
          <p:cNvSpPr txBox="1"/>
          <p:nvPr>
            <p:ph type="title"/>
          </p:nvPr>
        </p:nvSpPr>
        <p:spPr>
          <a:xfrm>
            <a:off x="494125" y="404050"/>
            <a:ext cx="8479500" cy="4287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it" sz="1200">
                <a:solidFill>
                  <a:srgbClr val="374151"/>
                </a:solidFill>
                <a:latin typeface="Verdana"/>
                <a:ea typeface="Verdana"/>
                <a:cs typeface="Verdana"/>
                <a:sym typeface="Verdana"/>
              </a:rPr>
              <a:t>Per accedere alla tua API WooCommerce in Postman, devi prima generare una chiave API . Per fare ciò, accedi al tuo account WooCommerce e vai su Impostazioni &gt; Avanzate &gt; API REST . Da qui, sarai in grado di creare una nuova chiave API.</a:t>
            </a:r>
            <a:endParaRPr b="0" sz="1200">
              <a:solidFill>
                <a:srgbClr val="374151"/>
              </a:solidFill>
              <a:latin typeface="Verdana"/>
              <a:ea typeface="Verdana"/>
              <a:cs typeface="Verdana"/>
              <a:sym typeface="Verdana"/>
            </a:endParaRPr>
          </a:p>
          <a:p>
            <a:pPr indent="0" lvl="0" marL="0" rtl="0" algn="l">
              <a:lnSpc>
                <a:spcPct val="115000"/>
              </a:lnSpc>
              <a:spcBef>
                <a:spcPts val="0"/>
              </a:spcBef>
              <a:spcAft>
                <a:spcPts val="0"/>
              </a:spcAft>
              <a:buNone/>
            </a:pPr>
            <a:r>
              <a:t/>
            </a:r>
            <a:endParaRPr b="0" sz="1200">
              <a:solidFill>
                <a:srgbClr val="374151"/>
              </a:solidFill>
              <a:latin typeface="Verdana"/>
              <a:ea typeface="Verdana"/>
              <a:cs typeface="Verdana"/>
              <a:sym typeface="Verdana"/>
            </a:endParaRPr>
          </a:p>
          <a:p>
            <a:pPr indent="0" lvl="0" marL="0" rtl="0" algn="l">
              <a:lnSpc>
                <a:spcPct val="115000"/>
              </a:lnSpc>
              <a:spcBef>
                <a:spcPts val="0"/>
              </a:spcBef>
              <a:spcAft>
                <a:spcPts val="0"/>
              </a:spcAft>
              <a:buNone/>
            </a:pPr>
            <a:r>
              <a:rPr b="0" lang="it" sz="1200">
                <a:solidFill>
                  <a:srgbClr val="374151"/>
                </a:solidFill>
                <a:latin typeface="Verdana"/>
                <a:ea typeface="Verdana"/>
                <a:cs typeface="Verdana"/>
                <a:sym typeface="Verdana"/>
              </a:rPr>
              <a:t>Dopo aver generato la tua chiave API, apri Postman e inserisci il seguente URL nel campo URL richiesta :</a:t>
            </a:r>
            <a:endParaRPr b="0" sz="1200">
              <a:solidFill>
                <a:srgbClr val="374151"/>
              </a:solidFill>
              <a:latin typeface="Verdana"/>
              <a:ea typeface="Verdana"/>
              <a:cs typeface="Verdana"/>
              <a:sym typeface="Verdana"/>
            </a:endParaRPr>
          </a:p>
          <a:p>
            <a:pPr indent="0" lvl="0" marL="0" rtl="0" algn="l">
              <a:lnSpc>
                <a:spcPct val="115000"/>
              </a:lnSpc>
              <a:spcBef>
                <a:spcPts val="0"/>
              </a:spcBef>
              <a:spcAft>
                <a:spcPts val="0"/>
              </a:spcAft>
              <a:buNone/>
            </a:pPr>
            <a:r>
              <a:t/>
            </a:r>
            <a:endParaRPr b="0" sz="1200">
              <a:solidFill>
                <a:srgbClr val="374151"/>
              </a:solidFill>
              <a:latin typeface="Verdana"/>
              <a:ea typeface="Verdana"/>
              <a:cs typeface="Verdana"/>
              <a:sym typeface="Verdana"/>
            </a:endParaRPr>
          </a:p>
          <a:p>
            <a:pPr indent="0" lvl="0" marL="0" rtl="0" algn="l">
              <a:lnSpc>
                <a:spcPct val="115000"/>
              </a:lnSpc>
              <a:spcBef>
                <a:spcPts val="0"/>
              </a:spcBef>
              <a:spcAft>
                <a:spcPts val="0"/>
              </a:spcAft>
              <a:buNone/>
            </a:pPr>
            <a:r>
              <a:rPr b="0" lang="it" sz="1200">
                <a:solidFill>
                  <a:srgbClr val="374151"/>
                </a:solidFill>
                <a:latin typeface="Verdana"/>
                <a:ea typeface="Verdana"/>
                <a:cs typeface="Verdana"/>
                <a:sym typeface="Verdana"/>
              </a:rPr>
              <a:t>https://YOURDOMAIN.com/wp-json/wc/v3/products?consumer_key=YOUR_CONSUMER_KEY&amp;consumer_secret=YOUR_CONSUMER_SECRET</a:t>
            </a:r>
            <a:endParaRPr b="0" sz="1200">
              <a:solidFill>
                <a:srgbClr val="374151"/>
              </a:solidFill>
              <a:latin typeface="Verdana"/>
              <a:ea typeface="Verdana"/>
              <a:cs typeface="Verdana"/>
              <a:sym typeface="Verdana"/>
            </a:endParaRPr>
          </a:p>
          <a:p>
            <a:pPr indent="0" lvl="0" marL="0" rtl="0" algn="l">
              <a:lnSpc>
                <a:spcPct val="115000"/>
              </a:lnSpc>
              <a:spcBef>
                <a:spcPts val="0"/>
              </a:spcBef>
              <a:spcAft>
                <a:spcPts val="0"/>
              </a:spcAft>
              <a:buNone/>
            </a:pPr>
            <a:r>
              <a:t/>
            </a:r>
            <a:endParaRPr b="0" sz="1200">
              <a:solidFill>
                <a:srgbClr val="374151"/>
              </a:solidFill>
              <a:latin typeface="Verdana"/>
              <a:ea typeface="Verdana"/>
              <a:cs typeface="Verdana"/>
              <a:sym typeface="Verdana"/>
            </a:endParaRPr>
          </a:p>
          <a:p>
            <a:pPr indent="0" lvl="0" marL="0" rtl="0" algn="l">
              <a:lnSpc>
                <a:spcPct val="115000"/>
              </a:lnSpc>
              <a:spcBef>
                <a:spcPts val="0"/>
              </a:spcBef>
              <a:spcAft>
                <a:spcPts val="0"/>
              </a:spcAft>
              <a:buNone/>
            </a:pPr>
            <a:r>
              <a:rPr b="0" lang="it" sz="1200">
                <a:solidFill>
                  <a:srgbClr val="374151"/>
                </a:solidFill>
                <a:latin typeface="Verdana"/>
                <a:ea typeface="Verdana"/>
                <a:cs typeface="Verdana"/>
                <a:sym typeface="Verdana"/>
              </a:rPr>
              <a:t>Assicurati di sostituire YOURDOMAIN.com con il tuo vero nome di dominio e YOUR_CONSUMER_KEY e YOUR_CONSUMER_SECRET con la chiave API e il segreto che hai generato in precedenza.</a:t>
            </a:r>
            <a:endParaRPr b="0" sz="1200">
              <a:solidFill>
                <a:srgbClr val="374151"/>
              </a:solidFill>
              <a:latin typeface="Verdana"/>
              <a:ea typeface="Verdana"/>
              <a:cs typeface="Verdana"/>
              <a:sym typeface="Verdana"/>
            </a:endParaRPr>
          </a:p>
          <a:p>
            <a:pPr indent="0" lvl="0" marL="0" rtl="0" algn="l">
              <a:lnSpc>
                <a:spcPct val="115000"/>
              </a:lnSpc>
              <a:spcBef>
                <a:spcPts val="0"/>
              </a:spcBef>
              <a:spcAft>
                <a:spcPts val="0"/>
              </a:spcAft>
              <a:buNone/>
            </a:pPr>
            <a:r>
              <a:t/>
            </a:r>
            <a:endParaRPr b="0" sz="1200">
              <a:solidFill>
                <a:srgbClr val="374151"/>
              </a:solidFill>
              <a:latin typeface="Verdana"/>
              <a:ea typeface="Verdana"/>
              <a:cs typeface="Verdana"/>
              <a:sym typeface="Verdana"/>
            </a:endParaRPr>
          </a:p>
          <a:p>
            <a:pPr indent="0" lvl="0" marL="0" rtl="0" algn="l">
              <a:lnSpc>
                <a:spcPct val="115000"/>
              </a:lnSpc>
              <a:spcBef>
                <a:spcPts val="0"/>
              </a:spcBef>
              <a:spcAft>
                <a:spcPts val="0"/>
              </a:spcAft>
              <a:buNone/>
            </a:pPr>
            <a:r>
              <a:rPr b="0" lang="it" sz="1200">
                <a:solidFill>
                  <a:srgbClr val="374151"/>
                </a:solidFill>
                <a:latin typeface="Verdana"/>
                <a:ea typeface="Verdana"/>
                <a:cs typeface="Verdana"/>
                <a:sym typeface="Verdana"/>
              </a:rPr>
              <a:t>Successivamente, seleziona il metodo "OTTIENI" , quindi fai clic sul pulsante "Invia" . Se tutto funziona correttamente, dovresti vedere una risposta JSON con un elenco di tutti i prodotti nel tuo negozio.</a:t>
            </a:r>
            <a:endParaRPr b="0" sz="1200">
              <a:solidFill>
                <a:srgbClr val="374151"/>
              </a:solidFill>
              <a:latin typeface="Verdana"/>
              <a:ea typeface="Verdana"/>
              <a:cs typeface="Verdana"/>
              <a:sym typeface="Verdana"/>
            </a:endParaRPr>
          </a:p>
          <a:p>
            <a:pPr indent="0" lvl="0" marL="0" rtl="0" algn="l">
              <a:lnSpc>
                <a:spcPct val="115000"/>
              </a:lnSpc>
              <a:spcBef>
                <a:spcPts val="0"/>
              </a:spcBef>
              <a:spcAft>
                <a:spcPts val="0"/>
              </a:spcAft>
              <a:buNone/>
            </a:pPr>
            <a:r>
              <a:t/>
            </a:r>
            <a:endParaRPr b="0" sz="1200">
              <a:solidFill>
                <a:srgbClr val="374151"/>
              </a:solidFill>
              <a:latin typeface="Verdana"/>
              <a:ea typeface="Verdana"/>
              <a:cs typeface="Verdana"/>
              <a:sym typeface="Verdana"/>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rPr b="0" lang="it" sz="1200">
                <a:solidFill>
                  <a:srgbClr val="374151"/>
                </a:solidFill>
                <a:latin typeface="Arial"/>
                <a:ea typeface="Arial"/>
                <a:cs typeface="Arial"/>
                <a:sym typeface="Arial"/>
              </a:rPr>
              <a:t>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350">
              <a:solidFill>
                <a:srgbClr val="444444"/>
              </a:solidFill>
              <a:highlight>
                <a:schemeClr val="lt1"/>
              </a:highlight>
              <a:latin typeface="Verdana"/>
              <a:ea typeface="Verdana"/>
              <a:cs typeface="Verdana"/>
              <a:sym typeface="Verdana"/>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457200" rtl="0" algn="l">
              <a:lnSpc>
                <a:spcPct val="150000"/>
              </a:lnSpc>
              <a:spcBef>
                <a:spcPts val="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457200" rtl="0" algn="l">
              <a:lnSpc>
                <a:spcPct val="150000"/>
              </a:lnSpc>
              <a:spcBef>
                <a:spcPts val="3000"/>
              </a:spcBef>
              <a:spcAft>
                <a:spcPts val="0"/>
              </a:spcAft>
              <a:buNone/>
            </a:pPr>
            <a:r>
              <a:t/>
            </a:r>
            <a:endParaRPr b="0" sz="1200">
              <a:latin typeface="Nunito"/>
              <a:ea typeface="Nunito"/>
              <a:cs typeface="Nunito"/>
              <a:sym typeface="Nunito"/>
            </a:endParaRPr>
          </a:p>
          <a:p>
            <a:pPr indent="0" lvl="0" marL="0" rtl="0" algn="l">
              <a:lnSpc>
                <a:spcPct val="150000"/>
              </a:lnSpc>
              <a:spcBef>
                <a:spcPts val="3000"/>
              </a:spcBef>
              <a:spcAft>
                <a:spcPts val="0"/>
              </a:spcAft>
              <a:buNone/>
            </a:pPr>
            <a:r>
              <a:t/>
            </a:r>
            <a:endParaRPr b="0" sz="1200">
              <a:latin typeface="Nunito"/>
              <a:ea typeface="Nunito"/>
              <a:cs typeface="Nunito"/>
              <a:sym typeface="Nunito"/>
            </a:endParaRPr>
          </a:p>
          <a:p>
            <a:pPr indent="0" lvl="0" marL="25400" marR="25400" rtl="0" algn="l">
              <a:lnSpc>
                <a:spcPct val="115000"/>
              </a:lnSpc>
              <a:spcBef>
                <a:spcPts val="3000"/>
              </a:spcBef>
              <a:spcAft>
                <a:spcPts val="0"/>
              </a:spcAft>
              <a:buNone/>
            </a:pPr>
            <a:r>
              <a:t/>
            </a:r>
            <a:endParaRPr b="0" sz="1150">
              <a:solidFill>
                <a:srgbClr val="000088"/>
              </a:solidFill>
              <a:highlight>
                <a:srgbClr val="EEEEEE"/>
              </a:highlight>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Verdana"/>
              <a:ea typeface="Verdana"/>
              <a:cs typeface="Verdana"/>
              <a:sym typeface="Verdana"/>
            </a:endParaRPr>
          </a:p>
          <a:p>
            <a:pPr indent="0" lvl="0" marL="0" rtl="0" algn="l">
              <a:lnSpc>
                <a:spcPct val="115000"/>
              </a:lnSpc>
              <a:spcBef>
                <a:spcPts val="0"/>
              </a:spcBef>
              <a:spcAft>
                <a:spcPts val="0"/>
              </a:spcAft>
              <a:buNone/>
            </a:pPr>
            <a:r>
              <a:t/>
            </a:r>
            <a:endParaRPr b="0" sz="1200">
              <a:solidFill>
                <a:srgbClr val="374151"/>
              </a:solidFill>
              <a:latin typeface="Verdana"/>
              <a:ea typeface="Verdana"/>
              <a:cs typeface="Verdana"/>
              <a:sym typeface="Verdana"/>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374151"/>
              </a:solidFill>
              <a:latin typeface="Arial"/>
              <a:ea typeface="Arial"/>
              <a:cs typeface="Arial"/>
              <a:sym typeface="Arial"/>
            </a:endParaRPr>
          </a:p>
          <a:p>
            <a:pPr indent="0" lvl="0" marL="45720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457200" rtl="0" algn="l">
              <a:lnSpc>
                <a:spcPct val="115000"/>
              </a:lnSpc>
              <a:spcBef>
                <a:spcPts val="120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2"/>
              </a:buClr>
              <a:buSzPts val="1100"/>
              <a:buFont typeface="Arial"/>
              <a:buNone/>
            </a:pPr>
            <a:r>
              <a:rPr lang="it" sz="1300">
                <a:latin typeface="Arial"/>
                <a:ea typeface="Arial"/>
                <a:cs typeface="Arial"/>
                <a:sym typeface="Arial"/>
              </a:rPr>
              <a:t>Pubblicazione di service description</a:t>
            </a:r>
            <a:endParaRPr sz="1300">
              <a:latin typeface="Arial"/>
              <a:ea typeface="Arial"/>
              <a:cs typeface="Arial"/>
              <a:sym typeface="Arial"/>
            </a:endParaRPr>
          </a:p>
          <a:p>
            <a:pPr indent="0" lvl="0" marL="0" rtl="0" algn="l">
              <a:lnSpc>
                <a:spcPct val="115000"/>
              </a:lnSpc>
              <a:spcBef>
                <a:spcPts val="1200"/>
              </a:spcBef>
              <a:spcAft>
                <a:spcPts val="0"/>
              </a:spcAft>
              <a:buClr>
                <a:schemeClr val="dk2"/>
              </a:buClr>
              <a:buSzPts val="1100"/>
              <a:buFont typeface="Arial"/>
              <a:buNone/>
            </a:pPr>
            <a:r>
              <a:rPr b="0" lang="it" sz="1100">
                <a:latin typeface="Arial"/>
                <a:ea typeface="Arial"/>
                <a:cs typeface="Arial"/>
                <a:sym typeface="Arial"/>
              </a:rPr>
              <a:t>Una volta che il servizio ha la sua descrizione (WSDL o documentazione API), deve </a:t>
            </a:r>
            <a:r>
              <a:rPr lang="it" sz="1100">
                <a:latin typeface="Arial"/>
                <a:ea typeface="Arial"/>
                <a:cs typeface="Arial"/>
                <a:sym typeface="Arial"/>
              </a:rPr>
              <a:t>pubblicarla</a:t>
            </a:r>
            <a:r>
              <a:rPr b="0" lang="it" sz="1100">
                <a:latin typeface="Arial"/>
                <a:ea typeface="Arial"/>
                <a:cs typeface="Arial"/>
                <a:sym typeface="Arial"/>
              </a:rPr>
              <a:t> in modo che altri possano trovarla.</a:t>
            </a:r>
            <a:br>
              <a:rPr b="0" lang="it" sz="1100">
                <a:latin typeface="Arial"/>
                <a:ea typeface="Arial"/>
                <a:cs typeface="Arial"/>
                <a:sym typeface="Arial"/>
              </a:rPr>
            </a:br>
            <a:r>
              <a:rPr b="0" lang="it" sz="1100">
                <a:latin typeface="Arial"/>
                <a:ea typeface="Arial"/>
                <a:cs typeface="Arial"/>
                <a:sym typeface="Arial"/>
              </a:rPr>
              <a:t> Questo avviene:</a:t>
            </a:r>
            <a:endParaRPr b="0" sz="1100">
              <a:latin typeface="Arial"/>
              <a:ea typeface="Arial"/>
              <a:cs typeface="Arial"/>
              <a:sym typeface="Arial"/>
            </a:endParaRPr>
          </a:p>
          <a:p>
            <a:pPr indent="-298450" lvl="0" marL="457200" rtl="0" algn="l">
              <a:lnSpc>
                <a:spcPct val="115000"/>
              </a:lnSpc>
              <a:spcBef>
                <a:spcPts val="1200"/>
              </a:spcBef>
              <a:spcAft>
                <a:spcPts val="0"/>
              </a:spcAft>
              <a:buSzPts val="1100"/>
              <a:buFont typeface="Arial"/>
              <a:buChar char="●"/>
            </a:pPr>
            <a:r>
              <a:rPr b="0" lang="it" sz="1100">
                <a:latin typeface="Arial"/>
                <a:ea typeface="Arial"/>
                <a:cs typeface="Arial"/>
                <a:sym typeface="Arial"/>
              </a:rPr>
              <a:t>su un </a:t>
            </a:r>
            <a:r>
              <a:rPr lang="it" sz="1100">
                <a:latin typeface="Arial"/>
                <a:ea typeface="Arial"/>
                <a:cs typeface="Arial"/>
                <a:sym typeface="Arial"/>
              </a:rPr>
              <a:t>registro pubblico o privato</a:t>
            </a:r>
            <a:r>
              <a:rPr b="0" lang="it" sz="1100">
                <a:latin typeface="Arial"/>
                <a:ea typeface="Arial"/>
                <a:cs typeface="Arial"/>
                <a:sym typeface="Arial"/>
              </a:rPr>
              <a:t> (ad esempio </a:t>
            </a:r>
            <a:r>
              <a:rPr lang="it" sz="1100">
                <a:latin typeface="Arial"/>
                <a:ea typeface="Arial"/>
                <a:cs typeface="Arial"/>
                <a:sym typeface="Arial"/>
              </a:rPr>
              <a:t>UDDI</a:t>
            </a:r>
            <a:r>
              <a:rPr b="0" lang="it" sz="1100">
                <a:latin typeface="Arial"/>
                <a:ea typeface="Arial"/>
                <a:cs typeface="Arial"/>
                <a:sym typeface="Arial"/>
              </a:rPr>
              <a:t>, Universal Description, Discovery and Integration);</a:t>
            </a:r>
            <a:br>
              <a:rPr b="0" lang="it" sz="1100">
                <a:latin typeface="Arial"/>
                <a:ea typeface="Arial"/>
                <a:cs typeface="Arial"/>
                <a:sym typeface="Arial"/>
              </a:rPr>
            </a:br>
            <a:endParaRPr b="0"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b="0" lang="it" sz="1100">
                <a:latin typeface="Arial"/>
                <a:ea typeface="Arial"/>
                <a:cs typeface="Arial"/>
                <a:sym typeface="Arial"/>
              </a:rPr>
              <a:t>oppure tramite una </a:t>
            </a:r>
            <a:r>
              <a:rPr lang="it" sz="1100">
                <a:latin typeface="Arial"/>
                <a:ea typeface="Arial"/>
                <a:cs typeface="Arial"/>
                <a:sym typeface="Arial"/>
              </a:rPr>
              <a:t>documentazione API</a:t>
            </a:r>
            <a:r>
              <a:rPr b="0" lang="it" sz="1100">
                <a:latin typeface="Arial"/>
                <a:ea typeface="Arial"/>
                <a:cs typeface="Arial"/>
                <a:sym typeface="Arial"/>
              </a:rPr>
              <a:t> accessibile via web (come avviene oggi per le API REST).</a:t>
            </a:r>
            <a:br>
              <a:rPr b="0" lang="it" sz="1100">
                <a:latin typeface="Arial"/>
                <a:ea typeface="Arial"/>
                <a:cs typeface="Arial"/>
                <a:sym typeface="Arial"/>
              </a:rPr>
            </a:br>
            <a:endParaRPr b="0" sz="1100">
              <a:latin typeface="Arial"/>
              <a:ea typeface="Arial"/>
              <a:cs typeface="Arial"/>
              <a:sym typeface="Arial"/>
            </a:endParaRPr>
          </a:p>
          <a:p>
            <a:pPr indent="0" lvl="0" marL="0" rtl="0" algn="l">
              <a:lnSpc>
                <a:spcPct val="115000"/>
              </a:lnSpc>
              <a:spcBef>
                <a:spcPts val="1200"/>
              </a:spcBef>
              <a:spcAft>
                <a:spcPts val="0"/>
              </a:spcAft>
              <a:buClr>
                <a:schemeClr val="dk2"/>
              </a:buClr>
              <a:buSzPts val="1100"/>
              <a:buFont typeface="Arial"/>
              <a:buNone/>
            </a:pPr>
            <a:r>
              <a:rPr b="0" lang="it" sz="1100">
                <a:latin typeface="Arial"/>
                <a:ea typeface="Arial"/>
                <a:cs typeface="Arial"/>
                <a:sym typeface="Arial"/>
              </a:rPr>
              <a:t>➡️ In sostanza, la </a:t>
            </a:r>
            <a:r>
              <a:rPr lang="it" sz="1100">
                <a:latin typeface="Arial"/>
                <a:ea typeface="Arial"/>
                <a:cs typeface="Arial"/>
                <a:sym typeface="Arial"/>
              </a:rPr>
              <a:t>pubblicazione</a:t>
            </a:r>
            <a:r>
              <a:rPr b="0" lang="it" sz="1100">
                <a:latin typeface="Arial"/>
                <a:ea typeface="Arial"/>
                <a:cs typeface="Arial"/>
                <a:sym typeface="Arial"/>
              </a:rPr>
              <a:t> è l’atto di mettere a disposizione la descrizione del servizio per consentirne l’uso da parte di altre applicazioni o sviluppatori.</a:t>
            </a:r>
            <a:endParaRPr b="0" sz="1100">
              <a:latin typeface="Arial"/>
              <a:ea typeface="Arial"/>
              <a:cs typeface="Arial"/>
              <a:sym typeface="Arial"/>
            </a:endParaRPr>
          </a:p>
          <a:p>
            <a:pPr indent="0" lvl="0" marL="0" rtl="0" algn="l">
              <a:lnSpc>
                <a:spcPct val="115000"/>
              </a:lnSpc>
              <a:spcBef>
                <a:spcPts val="1200"/>
              </a:spcBef>
              <a:spcAft>
                <a:spcPts val="0"/>
              </a:spcAft>
              <a:buNone/>
            </a:pPr>
            <a:r>
              <a:t/>
            </a:r>
            <a:endParaRPr sz="1300">
              <a:latin typeface="Arial"/>
              <a:ea typeface="Arial"/>
              <a:cs typeface="Arial"/>
              <a:sym typeface="Arial"/>
            </a:endParaRPr>
          </a:p>
          <a:p>
            <a:pPr indent="0" lvl="0" marL="0" rtl="0" algn="l">
              <a:lnSpc>
                <a:spcPct val="115000"/>
              </a:lnSpc>
              <a:spcBef>
                <a:spcPts val="1200"/>
              </a:spcBef>
              <a:spcAft>
                <a:spcPts val="0"/>
              </a:spcAft>
              <a:buNone/>
            </a:pPr>
            <a:r>
              <a:t/>
            </a:r>
            <a:endParaRPr sz="13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b="0" sz="1200">
              <a:solidFill>
                <a:srgbClr val="37415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